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79" r:id="rId3"/>
    <p:sldId id="257" r:id="rId4"/>
    <p:sldId id="270" r:id="rId5"/>
    <p:sldId id="271" r:id="rId6"/>
    <p:sldId id="284" r:id="rId7"/>
    <p:sldId id="289" r:id="rId8"/>
    <p:sldId id="288" r:id="rId9"/>
    <p:sldId id="290" r:id="rId10"/>
    <p:sldId id="294" r:id="rId11"/>
    <p:sldId id="295" r:id="rId12"/>
    <p:sldId id="296" r:id="rId13"/>
    <p:sldId id="299" r:id="rId14"/>
    <p:sldId id="297" r:id="rId15"/>
    <p:sldId id="300" r:id="rId16"/>
    <p:sldId id="291" r:id="rId17"/>
    <p:sldId id="301" r:id="rId18"/>
    <p:sldId id="287" r:id="rId19"/>
    <p:sldId id="272" r:id="rId20"/>
    <p:sldId id="280" r:id="rId21"/>
    <p:sldId id="283" r:id="rId22"/>
    <p:sldId id="286" r:id="rId23"/>
    <p:sldId id="281" r:id="rId24"/>
  </p:sldIdLst>
  <p:sldSz cx="6858000" cy="9906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9FCE83CC-67F5-4C53-BEC8-D8C5FFFFDD65}">
          <p14:sldIdLst>
            <p14:sldId id="256"/>
            <p14:sldId id="279"/>
            <p14:sldId id="257"/>
            <p14:sldId id="270"/>
            <p14:sldId id="271"/>
            <p14:sldId id="284"/>
            <p14:sldId id="289"/>
            <p14:sldId id="288"/>
            <p14:sldId id="290"/>
            <p14:sldId id="294"/>
            <p14:sldId id="295"/>
            <p14:sldId id="296"/>
            <p14:sldId id="299"/>
            <p14:sldId id="297"/>
            <p14:sldId id="300"/>
            <p14:sldId id="291"/>
            <p14:sldId id="301"/>
            <p14:sldId id="287"/>
            <p14:sldId id="272"/>
            <p14:sldId id="280"/>
            <p14:sldId id="283"/>
            <p14:sldId id="286"/>
            <p14:sldId id="281"/>
          </p14:sldIdLst>
        </p14:section>
      </p14:sectionLst>
    </p:ex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F5050"/>
    <a:srgbClr val="FF481D"/>
    <a:srgbClr val="EAEBEB"/>
    <a:srgbClr val="FFFFCC"/>
    <a:srgbClr val="CC66FF"/>
    <a:srgbClr val="FF9933"/>
    <a:srgbClr val="F8F8F8"/>
    <a:srgbClr val="FFCC0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2" d="100"/>
          <a:sy n="62" d="100"/>
        </p:scale>
        <p:origin x="738" y="96"/>
      </p:cViewPr>
      <p:guideLst>
        <p:guide orient="horz" pos="312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hyperlink" Target="https://kawakokenpo.kw21connect.jp/kw21cj/jigyonushi/login.jsf"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kawakokenpo.kw21connect.jp/kw21cj/jigyonushi/login.jsf"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2288F8-3092-4DC7-BC42-4E65BA9FB1FB}"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kumimoji="1" lang="ja-JP" altLang="en-US"/>
        </a:p>
      </dgm:t>
    </dgm:pt>
    <dgm:pt modelId="{938016CA-342D-4535-BC9D-4A6E314BB8FE}">
      <dgm:prSet phldrT="[テキスト]" custT="1"/>
      <dgm:spPr/>
      <dgm:t>
        <a:bodyPr/>
        <a:lstStyle/>
        <a:p>
          <a:r>
            <a:rPr kumimoji="1" lang="en-US" altLang="ja-JP" sz="2000" b="1" dirty="0"/>
            <a:t>STEP1</a:t>
          </a:r>
          <a:endParaRPr kumimoji="1" lang="ja-JP" altLang="en-US" sz="2000" b="1" dirty="0"/>
        </a:p>
      </dgm:t>
    </dgm:pt>
    <dgm:pt modelId="{CA76D8EC-D915-4F98-AA6E-00F3964AEA9A}" type="parTrans" cxnId="{9A21BB6A-A332-43A2-97B1-35DBBA7BC679}">
      <dgm:prSet/>
      <dgm:spPr/>
      <dgm:t>
        <a:bodyPr/>
        <a:lstStyle/>
        <a:p>
          <a:endParaRPr kumimoji="1" lang="ja-JP" altLang="en-US" sz="1800"/>
        </a:p>
      </dgm:t>
    </dgm:pt>
    <dgm:pt modelId="{4845CE3F-C54D-4D90-B065-2D813C5EA365}" type="sibTrans" cxnId="{9A21BB6A-A332-43A2-97B1-35DBBA7BC679}">
      <dgm:prSet/>
      <dgm:spPr/>
      <dgm:t>
        <a:bodyPr/>
        <a:lstStyle/>
        <a:p>
          <a:endParaRPr kumimoji="1" lang="ja-JP" altLang="en-US" sz="1800"/>
        </a:p>
      </dgm:t>
    </dgm:pt>
    <dgm:pt modelId="{D51115FD-A139-4300-BB26-81CB975AE376}">
      <dgm:prSet phldrT="[テキスト]" custT="1"/>
      <dgm:spPr/>
      <dgm:t>
        <a:bodyPr/>
        <a:lstStyle/>
        <a:p>
          <a:r>
            <a:rPr kumimoji="1" lang="ja-JP" altLang="en-US" sz="1600" strike="noStrike" baseline="0" dirty="0">
              <a:latin typeface="BIZ UDPゴシック" panose="020B0400000000000000" pitchFamily="50" charset="-128"/>
              <a:ea typeface="BIZ UDPゴシック" panose="020B0400000000000000" pitchFamily="50" charset="-128"/>
            </a:rPr>
            <a:t>利用申込書を健保へ提出　</a:t>
          </a:r>
          <a:r>
            <a:rPr kumimoji="1" lang="en-US" altLang="ja-JP" sz="1100" strike="noStrike" baseline="0" dirty="0">
              <a:latin typeface="BIZ UDPゴシック" panose="020B0400000000000000" pitchFamily="50" charset="-128"/>
              <a:ea typeface="BIZ UDPゴシック" panose="020B0400000000000000" pitchFamily="50" charset="-128"/>
            </a:rPr>
            <a:t>※</a:t>
          </a:r>
          <a:r>
            <a:rPr kumimoji="1" lang="ja-JP" altLang="en-US" sz="1100" strike="noStrike" baseline="0" dirty="0">
              <a:latin typeface="BIZ UDPゴシック" panose="020B0400000000000000" pitchFamily="50" charset="-128"/>
              <a:ea typeface="BIZ UDPゴシック" panose="020B0400000000000000" pitchFamily="50" charset="-128"/>
            </a:rPr>
            <a:t>初回登録は事業主の押印が必要です</a:t>
          </a:r>
          <a:endParaRPr kumimoji="1" lang="ja-JP" altLang="en-US" sz="1600" strike="noStrike" baseline="0" dirty="0">
            <a:latin typeface="BIZ UDPゴシック" panose="020B0400000000000000" pitchFamily="50" charset="-128"/>
            <a:ea typeface="BIZ UDPゴシック" panose="020B0400000000000000" pitchFamily="50" charset="-128"/>
          </a:endParaRPr>
        </a:p>
      </dgm:t>
    </dgm:pt>
    <dgm:pt modelId="{18A917D5-0ABD-4048-8520-700B43A952FD}" type="parTrans" cxnId="{4513BE75-06C5-4166-81A4-28F377904FE1}">
      <dgm:prSet/>
      <dgm:spPr/>
      <dgm:t>
        <a:bodyPr/>
        <a:lstStyle/>
        <a:p>
          <a:endParaRPr kumimoji="1" lang="ja-JP" altLang="en-US" sz="1800"/>
        </a:p>
      </dgm:t>
    </dgm:pt>
    <dgm:pt modelId="{01F720FB-3D5F-4C6F-BAB8-33D0CB3913CF}" type="sibTrans" cxnId="{4513BE75-06C5-4166-81A4-28F377904FE1}">
      <dgm:prSet/>
      <dgm:spPr/>
      <dgm:t>
        <a:bodyPr/>
        <a:lstStyle/>
        <a:p>
          <a:endParaRPr kumimoji="1" lang="ja-JP" altLang="en-US" sz="1800"/>
        </a:p>
      </dgm:t>
    </dgm:pt>
    <dgm:pt modelId="{6ABA6FAE-325E-4497-96AE-D2FC981585A2}">
      <dgm:prSet phldrT="[テキスト]" custT="1"/>
      <dgm:spPr/>
      <dgm:t>
        <a:bodyPr/>
        <a:lstStyle/>
        <a:p>
          <a:r>
            <a:rPr kumimoji="1" lang="en-US" altLang="ja-JP" sz="2000" b="1" dirty="0"/>
            <a:t>STEP2</a:t>
          </a:r>
          <a:endParaRPr kumimoji="1" lang="ja-JP" altLang="en-US" sz="2000" b="1" dirty="0"/>
        </a:p>
      </dgm:t>
    </dgm:pt>
    <dgm:pt modelId="{EE45F2B8-E89A-44F0-954F-AA6335900F8A}" type="parTrans" cxnId="{0F7F4A52-6E12-4C4D-B2DA-1423035819EF}">
      <dgm:prSet/>
      <dgm:spPr/>
      <dgm:t>
        <a:bodyPr/>
        <a:lstStyle/>
        <a:p>
          <a:endParaRPr kumimoji="1" lang="ja-JP" altLang="en-US" sz="1800"/>
        </a:p>
      </dgm:t>
    </dgm:pt>
    <dgm:pt modelId="{0D4CA787-7376-4248-9863-2E3677CB0BAA}" type="sibTrans" cxnId="{0F7F4A52-6E12-4C4D-B2DA-1423035819EF}">
      <dgm:prSet/>
      <dgm:spPr/>
      <dgm:t>
        <a:bodyPr/>
        <a:lstStyle/>
        <a:p>
          <a:endParaRPr kumimoji="1" lang="ja-JP" altLang="en-US" sz="1800"/>
        </a:p>
      </dgm:t>
    </dgm:pt>
    <dgm:pt modelId="{1CF97D05-773E-48F1-876F-73FFABB93B01}">
      <dgm:prSet phldrT="[テキスト]" custT="1"/>
      <dgm:spPr/>
      <dgm:t>
        <a:bodyPr/>
        <a:lstStyle/>
        <a:p>
          <a:r>
            <a:rPr kumimoji="1" lang="en-US" altLang="ja-JP" sz="2000" b="1" dirty="0"/>
            <a:t>STEP4</a:t>
          </a:r>
          <a:endParaRPr kumimoji="1" lang="ja-JP" altLang="en-US" sz="2000" b="1" dirty="0"/>
        </a:p>
      </dgm:t>
    </dgm:pt>
    <dgm:pt modelId="{650825E6-6B3F-4573-B7C1-CD57633B578B}" type="parTrans" cxnId="{261E9642-6D9E-42A5-A515-BCEA0963B46F}">
      <dgm:prSet/>
      <dgm:spPr/>
      <dgm:t>
        <a:bodyPr/>
        <a:lstStyle/>
        <a:p>
          <a:endParaRPr kumimoji="1" lang="ja-JP" altLang="en-US" sz="1800"/>
        </a:p>
      </dgm:t>
    </dgm:pt>
    <dgm:pt modelId="{95319CB1-BCED-4198-B7FC-ADF84EF871D3}" type="sibTrans" cxnId="{261E9642-6D9E-42A5-A515-BCEA0963B46F}">
      <dgm:prSet/>
      <dgm:spPr/>
      <dgm:t>
        <a:bodyPr/>
        <a:lstStyle/>
        <a:p>
          <a:endParaRPr kumimoji="1" lang="ja-JP" altLang="en-US" sz="1800"/>
        </a:p>
      </dgm:t>
    </dgm:pt>
    <dgm:pt modelId="{F99FBDB2-0A3D-4B8E-84C8-0CDF2D976E40}">
      <dgm:prSet phldrT="[テキスト]" custT="1"/>
      <dgm:spPr/>
      <dgm:t>
        <a:bodyPr/>
        <a:lstStyle/>
        <a:p>
          <a:r>
            <a:rPr kumimoji="1" lang="ja-JP" altLang="en-US" sz="1600" dirty="0">
              <a:latin typeface="BIZ UDPゴシック" panose="020B0400000000000000" pitchFamily="50" charset="-128"/>
              <a:ea typeface="BIZ UDPゴシック" panose="020B0400000000000000" pitchFamily="50" charset="-128"/>
            </a:rPr>
            <a:t>ご自身で新たに任意のパスワードを設定</a:t>
          </a:r>
        </a:p>
      </dgm:t>
    </dgm:pt>
    <dgm:pt modelId="{52A746F7-37BF-4899-A6D7-84624097D6F8}" type="parTrans" cxnId="{DA6377D0-45DD-4849-8AD4-9DB638DC97B9}">
      <dgm:prSet/>
      <dgm:spPr/>
      <dgm:t>
        <a:bodyPr/>
        <a:lstStyle/>
        <a:p>
          <a:endParaRPr kumimoji="1" lang="ja-JP" altLang="en-US" sz="1800"/>
        </a:p>
      </dgm:t>
    </dgm:pt>
    <dgm:pt modelId="{749A0E7D-7706-460B-8952-C3C9E97416A2}" type="sibTrans" cxnId="{DA6377D0-45DD-4849-8AD4-9DB638DC97B9}">
      <dgm:prSet/>
      <dgm:spPr/>
      <dgm:t>
        <a:bodyPr/>
        <a:lstStyle/>
        <a:p>
          <a:endParaRPr kumimoji="1" lang="ja-JP" altLang="en-US" sz="1800"/>
        </a:p>
      </dgm:t>
    </dgm:pt>
    <dgm:pt modelId="{B275360B-7935-4D91-9392-7311144D13FD}">
      <dgm:prSet phldrT="[テキスト]" custT="1"/>
      <dgm:spPr/>
      <dgm:t>
        <a:bodyPr/>
        <a:lstStyle/>
        <a:p>
          <a:r>
            <a:rPr kumimoji="1" lang="en-US" altLang="ja-JP" sz="2000" b="1" dirty="0"/>
            <a:t>STEP5</a:t>
          </a:r>
          <a:endParaRPr kumimoji="1" lang="ja-JP" altLang="en-US" sz="2000" b="1" dirty="0"/>
        </a:p>
      </dgm:t>
    </dgm:pt>
    <dgm:pt modelId="{FC5B69FB-2AF2-4D63-A077-F18933FD2F2C}" type="parTrans" cxnId="{0DEE0B6D-13B6-4F38-89E1-0669D4B732D9}">
      <dgm:prSet/>
      <dgm:spPr/>
      <dgm:t>
        <a:bodyPr/>
        <a:lstStyle/>
        <a:p>
          <a:endParaRPr kumimoji="1" lang="ja-JP" altLang="en-US" sz="1800"/>
        </a:p>
      </dgm:t>
    </dgm:pt>
    <dgm:pt modelId="{33D8FFED-0377-4877-8D28-5866373BA397}" type="sibTrans" cxnId="{0DEE0B6D-13B6-4F38-89E1-0669D4B732D9}">
      <dgm:prSet/>
      <dgm:spPr/>
      <dgm:t>
        <a:bodyPr/>
        <a:lstStyle/>
        <a:p>
          <a:endParaRPr kumimoji="1" lang="ja-JP" altLang="en-US" sz="1800"/>
        </a:p>
      </dgm:t>
    </dgm:pt>
    <dgm:pt modelId="{0A614019-5E3D-493D-A45F-8EFBB99CDACB}">
      <dgm:prSet phldrT="[テキスト]" custT="1"/>
      <dgm:spPr/>
      <dgm:t>
        <a:bodyPr/>
        <a:lstStyle/>
        <a:p>
          <a:r>
            <a:rPr kumimoji="1" lang="ja-JP" altLang="en-US" sz="1600" b="1" dirty="0">
              <a:solidFill>
                <a:srgbClr val="FF0000"/>
              </a:solidFill>
              <a:latin typeface="BIZ UDPゴシック" panose="020B0400000000000000" pitchFamily="50" charset="-128"/>
              <a:ea typeface="BIZ UDPゴシック" panose="020B0400000000000000" pitchFamily="50" charset="-128"/>
            </a:rPr>
            <a:t>サービス利用開始</a:t>
          </a:r>
        </a:p>
      </dgm:t>
    </dgm:pt>
    <dgm:pt modelId="{C80E62EB-F265-45BC-9012-9A3B943BB9D8}" type="parTrans" cxnId="{91B927F4-B32A-43FC-8CFE-971A6620EB3F}">
      <dgm:prSet/>
      <dgm:spPr/>
      <dgm:t>
        <a:bodyPr/>
        <a:lstStyle/>
        <a:p>
          <a:endParaRPr kumimoji="1" lang="ja-JP" altLang="en-US" sz="1800"/>
        </a:p>
      </dgm:t>
    </dgm:pt>
    <dgm:pt modelId="{870C1513-56DC-4FDA-B4AF-932312D3F3F3}" type="sibTrans" cxnId="{91B927F4-B32A-43FC-8CFE-971A6620EB3F}">
      <dgm:prSet/>
      <dgm:spPr/>
      <dgm:t>
        <a:bodyPr/>
        <a:lstStyle/>
        <a:p>
          <a:endParaRPr kumimoji="1" lang="ja-JP" altLang="en-US" sz="1800"/>
        </a:p>
      </dgm:t>
    </dgm:pt>
    <dgm:pt modelId="{DF2E4204-F4FA-4884-99AC-9DA2572BA645}">
      <dgm:prSet custT="1"/>
      <dgm:spPr/>
      <dgm:t>
        <a:bodyPr/>
        <a:lstStyle/>
        <a:p>
          <a:r>
            <a:rPr kumimoji="1" lang="ja-JP" altLang="en-US" sz="1600" dirty="0">
              <a:latin typeface="BIZ UDPゴシック" panose="020B0400000000000000" pitchFamily="50" charset="-128"/>
              <a:ea typeface="BIZ UDPゴシック" panose="020B0400000000000000" pitchFamily="50" charset="-128"/>
            </a:rPr>
            <a:t>健保組合より、</a:t>
          </a:r>
          <a:r>
            <a:rPr kumimoji="1" lang="en-US" altLang="en-US" sz="1600" dirty="0">
              <a:latin typeface="BIZ UDPゴシック" panose="020B0400000000000000" pitchFamily="50" charset="-128"/>
              <a:ea typeface="BIZ UDPゴシック" panose="020B0400000000000000" pitchFamily="50" charset="-128"/>
            </a:rPr>
            <a:t>ID</a:t>
          </a:r>
          <a:r>
            <a:rPr kumimoji="1" lang="ja-JP" altLang="en-US" sz="1600" dirty="0">
              <a:latin typeface="BIZ UDPゴシック" panose="020B0400000000000000" pitchFamily="50" charset="-128"/>
              <a:ea typeface="BIZ UDPゴシック" panose="020B0400000000000000" pitchFamily="50" charset="-128"/>
            </a:rPr>
            <a:t>・仮パスワードを通知発行</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dgm:t>
    </dgm:pt>
    <dgm:pt modelId="{33538D5E-AB9B-4118-9F3C-474F3D14D8DC}" type="parTrans" cxnId="{78EB987A-0456-423D-81D0-259C4363E738}">
      <dgm:prSet/>
      <dgm:spPr/>
      <dgm:t>
        <a:bodyPr/>
        <a:lstStyle/>
        <a:p>
          <a:endParaRPr kumimoji="1" lang="ja-JP" altLang="en-US" sz="1800"/>
        </a:p>
      </dgm:t>
    </dgm:pt>
    <dgm:pt modelId="{03CE422C-A688-4EDC-A9FA-6300E44235CE}" type="sibTrans" cxnId="{78EB987A-0456-423D-81D0-259C4363E738}">
      <dgm:prSet/>
      <dgm:spPr/>
      <dgm:t>
        <a:bodyPr/>
        <a:lstStyle/>
        <a:p>
          <a:endParaRPr kumimoji="1" lang="ja-JP" altLang="en-US" sz="1800"/>
        </a:p>
      </dgm:t>
    </dgm:pt>
    <dgm:pt modelId="{C4209BAF-93F1-49C0-9946-74825E37A994}">
      <dgm:prSet phldrT="[テキスト]" custT="1"/>
      <dgm:spPr/>
      <dgm:t>
        <a:bodyPr/>
        <a:lstStyle/>
        <a:p>
          <a:r>
            <a:rPr kumimoji="1" lang="en-US" altLang="ja-JP" sz="2000" b="1" dirty="0"/>
            <a:t>STEP3</a:t>
          </a:r>
          <a:endParaRPr kumimoji="1" lang="ja-JP" altLang="en-US" sz="2000" dirty="0">
            <a:solidFill>
              <a:srgbClr val="FF0000"/>
            </a:solidFill>
            <a:latin typeface="BIZ UDPゴシック" panose="020B0400000000000000" pitchFamily="50" charset="-128"/>
            <a:ea typeface="BIZ UDPゴシック" panose="020B0400000000000000" pitchFamily="50" charset="-128"/>
          </a:endParaRPr>
        </a:p>
      </dgm:t>
    </dgm:pt>
    <dgm:pt modelId="{064CFD37-4615-418C-AF4C-EB8BB68B8D01}" type="parTrans" cxnId="{F3241914-11B4-4FAB-82D5-3BD685C6C4AA}">
      <dgm:prSet/>
      <dgm:spPr/>
      <dgm:t>
        <a:bodyPr/>
        <a:lstStyle/>
        <a:p>
          <a:endParaRPr kumimoji="1" lang="ja-JP" altLang="en-US"/>
        </a:p>
      </dgm:t>
    </dgm:pt>
    <dgm:pt modelId="{D72B27F9-92C4-4E25-84D9-FBDE3C6EC4CF}" type="sibTrans" cxnId="{F3241914-11B4-4FAB-82D5-3BD685C6C4AA}">
      <dgm:prSet/>
      <dgm:spPr/>
      <dgm:t>
        <a:bodyPr/>
        <a:lstStyle/>
        <a:p>
          <a:endParaRPr kumimoji="1" lang="ja-JP" altLang="en-US"/>
        </a:p>
      </dgm:t>
    </dgm:pt>
    <dgm:pt modelId="{1FF6435C-BF37-4814-8A56-024D1C3E160F}">
      <dgm:prSet phldrT="[テキスト]" custT="1"/>
      <dgm:spPr/>
      <dgm:t>
        <a:bodyPr/>
        <a:lstStyle/>
        <a:p>
          <a:r>
            <a:rPr kumimoji="1" lang="ja-JP" altLang="en-US" sz="1600" dirty="0">
              <a:latin typeface="BIZ UDPゴシック" panose="020B0400000000000000" pitchFamily="50" charset="-128"/>
              <a:ea typeface="BIZ UDPゴシック" panose="020B0400000000000000" pitchFamily="50" charset="-128"/>
            </a:rPr>
            <a:t>下記</a:t>
          </a:r>
          <a:r>
            <a:rPr kumimoji="1" lang="en-US" altLang="en-US" sz="1600" dirty="0">
              <a:latin typeface="BIZ UDPゴシック" panose="020B0400000000000000" pitchFamily="50" charset="-128"/>
              <a:ea typeface="BIZ UDPゴシック" panose="020B0400000000000000" pitchFamily="50" charset="-128"/>
            </a:rPr>
            <a:t>URL</a:t>
          </a:r>
          <a:r>
            <a:rPr kumimoji="1" lang="ja-JP" altLang="en-US" sz="1600" dirty="0">
              <a:latin typeface="BIZ UDPゴシック" panose="020B0400000000000000" pitchFamily="50" charset="-128"/>
              <a:ea typeface="BIZ UDPゴシック" panose="020B0400000000000000" pitchFamily="50" charset="-128"/>
            </a:rPr>
            <a:t>より</a:t>
          </a:r>
          <a:r>
            <a:rPr kumimoji="1" lang="en-US" altLang="en-US" sz="1600" dirty="0">
              <a:latin typeface="BIZ UDPゴシック" panose="020B0400000000000000" pitchFamily="50" charset="-128"/>
              <a:ea typeface="BIZ UDPゴシック" panose="020B0400000000000000" pitchFamily="50" charset="-128"/>
            </a:rPr>
            <a:t>ID</a:t>
          </a:r>
          <a:r>
            <a:rPr kumimoji="1" lang="ja-JP" altLang="en-US" sz="1600" dirty="0">
              <a:latin typeface="BIZ UDPゴシック" panose="020B0400000000000000" pitchFamily="50" charset="-128"/>
              <a:ea typeface="BIZ UDPゴシック" panose="020B0400000000000000" pitchFamily="50" charset="-128"/>
            </a:rPr>
            <a:t>・仮パスワードを入力し、ログイン</a:t>
          </a:r>
          <a:r>
            <a:rPr kumimoji="1" lang="en-US" altLang="ja-JP" sz="1400" dirty="0">
              <a:hlinkClick xmlns:r="http://schemas.openxmlformats.org/officeDocument/2006/relationships" r:id="rId1"/>
            </a:rPr>
            <a:t>https://kawakokenpo.kw21connect.jp/kw21cj/jigyonushi/login.jsf</a:t>
          </a:r>
          <a:endParaRPr kumimoji="1" lang="ja-JP" altLang="en-US" sz="1600" dirty="0"/>
        </a:p>
      </dgm:t>
    </dgm:pt>
    <dgm:pt modelId="{68764E07-444F-4EE3-91BC-0ADC071E5A8C}" type="parTrans" cxnId="{4DC88421-2700-4FD6-8B05-4E62FA4FC522}">
      <dgm:prSet/>
      <dgm:spPr/>
      <dgm:t>
        <a:bodyPr/>
        <a:lstStyle/>
        <a:p>
          <a:endParaRPr kumimoji="1" lang="ja-JP" altLang="en-US"/>
        </a:p>
      </dgm:t>
    </dgm:pt>
    <dgm:pt modelId="{68900F8F-02BF-4F05-A584-1C4B70885DD4}" type="sibTrans" cxnId="{4DC88421-2700-4FD6-8B05-4E62FA4FC522}">
      <dgm:prSet/>
      <dgm:spPr/>
      <dgm:t>
        <a:bodyPr/>
        <a:lstStyle/>
        <a:p>
          <a:endParaRPr kumimoji="1" lang="ja-JP" altLang="en-US"/>
        </a:p>
      </dgm:t>
    </dgm:pt>
    <dgm:pt modelId="{F79C8842-9BB3-435C-99C7-2410DB74E322}" type="pres">
      <dgm:prSet presAssocID="{5C2288F8-3092-4DC7-BC42-4E65BA9FB1FB}" presName="linearFlow" presStyleCnt="0">
        <dgm:presLayoutVars>
          <dgm:dir/>
          <dgm:animLvl val="lvl"/>
          <dgm:resizeHandles val="exact"/>
        </dgm:presLayoutVars>
      </dgm:prSet>
      <dgm:spPr/>
    </dgm:pt>
    <dgm:pt modelId="{24ECDB78-D01D-4B39-8E9C-303D4A837EB1}" type="pres">
      <dgm:prSet presAssocID="{938016CA-342D-4535-BC9D-4A6E314BB8FE}" presName="composite" presStyleCnt="0"/>
      <dgm:spPr/>
    </dgm:pt>
    <dgm:pt modelId="{01BFCC6F-30E6-447F-A6A1-DBEE5262A0D3}" type="pres">
      <dgm:prSet presAssocID="{938016CA-342D-4535-BC9D-4A6E314BB8FE}" presName="parentText" presStyleLbl="alignNode1" presStyleIdx="0" presStyleCnt="5">
        <dgm:presLayoutVars>
          <dgm:chMax val="1"/>
          <dgm:bulletEnabled val="1"/>
        </dgm:presLayoutVars>
      </dgm:prSet>
      <dgm:spPr/>
    </dgm:pt>
    <dgm:pt modelId="{2D02CCEB-9914-4CB4-BD25-7E10736619A4}" type="pres">
      <dgm:prSet presAssocID="{938016CA-342D-4535-BC9D-4A6E314BB8FE}" presName="descendantText" presStyleLbl="alignAcc1" presStyleIdx="0" presStyleCnt="5">
        <dgm:presLayoutVars>
          <dgm:bulletEnabled val="1"/>
        </dgm:presLayoutVars>
      </dgm:prSet>
      <dgm:spPr/>
    </dgm:pt>
    <dgm:pt modelId="{5A8F46ED-4A39-4987-99D2-5845E800C59A}" type="pres">
      <dgm:prSet presAssocID="{4845CE3F-C54D-4D90-B065-2D813C5EA365}" presName="sp" presStyleCnt="0"/>
      <dgm:spPr/>
    </dgm:pt>
    <dgm:pt modelId="{1EE7DF43-C095-40E0-AE11-C3E7DD8FE2BA}" type="pres">
      <dgm:prSet presAssocID="{6ABA6FAE-325E-4497-96AE-D2FC981585A2}" presName="composite" presStyleCnt="0"/>
      <dgm:spPr/>
    </dgm:pt>
    <dgm:pt modelId="{6F7E2AE0-2164-4BBC-9C80-540BA06C1C78}" type="pres">
      <dgm:prSet presAssocID="{6ABA6FAE-325E-4497-96AE-D2FC981585A2}" presName="parentText" presStyleLbl="alignNode1" presStyleIdx="1" presStyleCnt="5">
        <dgm:presLayoutVars>
          <dgm:chMax val="1"/>
          <dgm:bulletEnabled val="1"/>
        </dgm:presLayoutVars>
      </dgm:prSet>
      <dgm:spPr/>
    </dgm:pt>
    <dgm:pt modelId="{03B35A7B-31F1-4596-A79E-146EEDCEB6C9}" type="pres">
      <dgm:prSet presAssocID="{6ABA6FAE-325E-4497-96AE-D2FC981585A2}" presName="descendantText" presStyleLbl="alignAcc1" presStyleIdx="1" presStyleCnt="5">
        <dgm:presLayoutVars>
          <dgm:bulletEnabled val="1"/>
        </dgm:presLayoutVars>
      </dgm:prSet>
      <dgm:spPr/>
    </dgm:pt>
    <dgm:pt modelId="{A6B115F6-9AF8-42B9-AB2E-14318C86AA21}" type="pres">
      <dgm:prSet presAssocID="{0D4CA787-7376-4248-9863-2E3677CB0BAA}" presName="sp" presStyleCnt="0"/>
      <dgm:spPr/>
    </dgm:pt>
    <dgm:pt modelId="{4439BFA5-A387-4D32-8028-A892858D8F64}" type="pres">
      <dgm:prSet presAssocID="{C4209BAF-93F1-49C0-9946-74825E37A994}" presName="composite" presStyleCnt="0"/>
      <dgm:spPr/>
    </dgm:pt>
    <dgm:pt modelId="{576CA4EF-BBC2-4735-818D-DA71C6212DFB}" type="pres">
      <dgm:prSet presAssocID="{C4209BAF-93F1-49C0-9946-74825E37A994}" presName="parentText" presStyleLbl="alignNode1" presStyleIdx="2" presStyleCnt="5">
        <dgm:presLayoutVars>
          <dgm:chMax val="1"/>
          <dgm:bulletEnabled val="1"/>
        </dgm:presLayoutVars>
      </dgm:prSet>
      <dgm:spPr/>
    </dgm:pt>
    <dgm:pt modelId="{90371A55-7DA0-424E-AA0B-AEAC079DD33E}" type="pres">
      <dgm:prSet presAssocID="{C4209BAF-93F1-49C0-9946-74825E37A994}" presName="descendantText" presStyleLbl="alignAcc1" presStyleIdx="2" presStyleCnt="5">
        <dgm:presLayoutVars>
          <dgm:bulletEnabled val="1"/>
        </dgm:presLayoutVars>
      </dgm:prSet>
      <dgm:spPr/>
    </dgm:pt>
    <dgm:pt modelId="{C9D5FA1A-0617-4F82-BA19-EFC1A50E7DDF}" type="pres">
      <dgm:prSet presAssocID="{D72B27F9-92C4-4E25-84D9-FBDE3C6EC4CF}" presName="sp" presStyleCnt="0"/>
      <dgm:spPr/>
    </dgm:pt>
    <dgm:pt modelId="{6758FB0A-DC21-44B3-B11D-6A48C55F6B8E}" type="pres">
      <dgm:prSet presAssocID="{1CF97D05-773E-48F1-876F-73FFABB93B01}" presName="composite" presStyleCnt="0"/>
      <dgm:spPr/>
    </dgm:pt>
    <dgm:pt modelId="{6E6B957B-3F17-4A86-AA96-17B3B0088F6D}" type="pres">
      <dgm:prSet presAssocID="{1CF97D05-773E-48F1-876F-73FFABB93B01}" presName="parentText" presStyleLbl="alignNode1" presStyleIdx="3" presStyleCnt="5">
        <dgm:presLayoutVars>
          <dgm:chMax val="1"/>
          <dgm:bulletEnabled val="1"/>
        </dgm:presLayoutVars>
      </dgm:prSet>
      <dgm:spPr/>
    </dgm:pt>
    <dgm:pt modelId="{D2412F07-4E96-4F38-BAAE-A421113BB4D8}" type="pres">
      <dgm:prSet presAssocID="{1CF97D05-773E-48F1-876F-73FFABB93B01}" presName="descendantText" presStyleLbl="alignAcc1" presStyleIdx="3" presStyleCnt="5">
        <dgm:presLayoutVars>
          <dgm:bulletEnabled val="1"/>
        </dgm:presLayoutVars>
      </dgm:prSet>
      <dgm:spPr/>
    </dgm:pt>
    <dgm:pt modelId="{014D9FC6-0D9A-47D4-A56F-1EB01C3E6D2C}" type="pres">
      <dgm:prSet presAssocID="{95319CB1-BCED-4198-B7FC-ADF84EF871D3}" presName="sp" presStyleCnt="0"/>
      <dgm:spPr/>
    </dgm:pt>
    <dgm:pt modelId="{2218448B-50FD-4AFD-8575-01A2552D0932}" type="pres">
      <dgm:prSet presAssocID="{B275360B-7935-4D91-9392-7311144D13FD}" presName="composite" presStyleCnt="0"/>
      <dgm:spPr/>
    </dgm:pt>
    <dgm:pt modelId="{1AC44148-1B5D-4E6F-AD6E-6CEF9434B92A}" type="pres">
      <dgm:prSet presAssocID="{B275360B-7935-4D91-9392-7311144D13FD}" presName="parentText" presStyleLbl="alignNode1" presStyleIdx="4" presStyleCnt="5">
        <dgm:presLayoutVars>
          <dgm:chMax val="1"/>
          <dgm:bulletEnabled val="1"/>
        </dgm:presLayoutVars>
      </dgm:prSet>
      <dgm:spPr/>
    </dgm:pt>
    <dgm:pt modelId="{173E3A3D-BDAB-46F7-A0E4-C4F96DA0FE0D}" type="pres">
      <dgm:prSet presAssocID="{B275360B-7935-4D91-9392-7311144D13FD}" presName="descendantText" presStyleLbl="alignAcc1" presStyleIdx="4" presStyleCnt="5">
        <dgm:presLayoutVars>
          <dgm:bulletEnabled val="1"/>
        </dgm:presLayoutVars>
      </dgm:prSet>
      <dgm:spPr/>
    </dgm:pt>
  </dgm:ptLst>
  <dgm:cxnLst>
    <dgm:cxn modelId="{BC9A2602-90CE-45E2-8C4C-3350F26ADD2B}" type="presOf" srcId="{B275360B-7935-4D91-9392-7311144D13FD}" destId="{1AC44148-1B5D-4E6F-AD6E-6CEF9434B92A}" srcOrd="0" destOrd="0" presId="urn:microsoft.com/office/officeart/2005/8/layout/chevron2"/>
    <dgm:cxn modelId="{FBB0A70A-CA31-4B6F-9A06-77A5153C6A23}" type="presOf" srcId="{C4209BAF-93F1-49C0-9946-74825E37A994}" destId="{576CA4EF-BBC2-4735-818D-DA71C6212DFB}" srcOrd="0" destOrd="0" presId="urn:microsoft.com/office/officeart/2005/8/layout/chevron2"/>
    <dgm:cxn modelId="{F3241914-11B4-4FAB-82D5-3BD685C6C4AA}" srcId="{5C2288F8-3092-4DC7-BC42-4E65BA9FB1FB}" destId="{C4209BAF-93F1-49C0-9946-74825E37A994}" srcOrd="2" destOrd="0" parTransId="{064CFD37-4615-418C-AF4C-EB8BB68B8D01}" sibTransId="{D72B27F9-92C4-4E25-84D9-FBDE3C6EC4CF}"/>
    <dgm:cxn modelId="{EE1D4318-EE3C-469E-B3EC-358F88D78283}" type="presOf" srcId="{F99FBDB2-0A3D-4B8E-84C8-0CDF2D976E40}" destId="{D2412F07-4E96-4F38-BAAE-A421113BB4D8}" srcOrd="0" destOrd="0" presId="urn:microsoft.com/office/officeart/2005/8/layout/chevron2"/>
    <dgm:cxn modelId="{4DC88421-2700-4FD6-8B05-4E62FA4FC522}" srcId="{C4209BAF-93F1-49C0-9946-74825E37A994}" destId="{1FF6435C-BF37-4814-8A56-024D1C3E160F}" srcOrd="0" destOrd="0" parTransId="{68764E07-444F-4EE3-91BC-0ADC071E5A8C}" sibTransId="{68900F8F-02BF-4F05-A584-1C4B70885DD4}"/>
    <dgm:cxn modelId="{1AF3172B-6B9E-489B-98D7-C57D1232593D}" type="presOf" srcId="{1FF6435C-BF37-4814-8A56-024D1C3E160F}" destId="{90371A55-7DA0-424E-AA0B-AEAC079DD33E}" srcOrd="0" destOrd="0" presId="urn:microsoft.com/office/officeart/2005/8/layout/chevron2"/>
    <dgm:cxn modelId="{261E9642-6D9E-42A5-A515-BCEA0963B46F}" srcId="{5C2288F8-3092-4DC7-BC42-4E65BA9FB1FB}" destId="{1CF97D05-773E-48F1-876F-73FFABB93B01}" srcOrd="3" destOrd="0" parTransId="{650825E6-6B3F-4573-B7C1-CD57633B578B}" sibTransId="{95319CB1-BCED-4198-B7FC-ADF84EF871D3}"/>
    <dgm:cxn modelId="{DA183845-445D-41EF-93A1-35462451754B}" type="presOf" srcId="{D51115FD-A139-4300-BB26-81CB975AE376}" destId="{2D02CCEB-9914-4CB4-BD25-7E10736619A4}" srcOrd="0" destOrd="0" presId="urn:microsoft.com/office/officeart/2005/8/layout/chevron2"/>
    <dgm:cxn modelId="{B9A09B49-CCBD-4ED6-AC8F-3873B9ECC45C}" type="presOf" srcId="{1CF97D05-773E-48F1-876F-73FFABB93B01}" destId="{6E6B957B-3F17-4A86-AA96-17B3B0088F6D}" srcOrd="0" destOrd="0" presId="urn:microsoft.com/office/officeart/2005/8/layout/chevron2"/>
    <dgm:cxn modelId="{9A21BB6A-A332-43A2-97B1-35DBBA7BC679}" srcId="{5C2288F8-3092-4DC7-BC42-4E65BA9FB1FB}" destId="{938016CA-342D-4535-BC9D-4A6E314BB8FE}" srcOrd="0" destOrd="0" parTransId="{CA76D8EC-D915-4F98-AA6E-00F3964AEA9A}" sibTransId="{4845CE3F-C54D-4D90-B065-2D813C5EA365}"/>
    <dgm:cxn modelId="{0DEE0B6D-13B6-4F38-89E1-0669D4B732D9}" srcId="{5C2288F8-3092-4DC7-BC42-4E65BA9FB1FB}" destId="{B275360B-7935-4D91-9392-7311144D13FD}" srcOrd="4" destOrd="0" parTransId="{FC5B69FB-2AF2-4D63-A077-F18933FD2F2C}" sibTransId="{33D8FFED-0377-4877-8D28-5866373BA397}"/>
    <dgm:cxn modelId="{4750B66F-C5FB-4AB4-B2C5-D193FF2DE5B6}" type="presOf" srcId="{5C2288F8-3092-4DC7-BC42-4E65BA9FB1FB}" destId="{F79C8842-9BB3-435C-99C7-2410DB74E322}" srcOrd="0" destOrd="0" presId="urn:microsoft.com/office/officeart/2005/8/layout/chevron2"/>
    <dgm:cxn modelId="{0F7F4A52-6E12-4C4D-B2DA-1423035819EF}" srcId="{5C2288F8-3092-4DC7-BC42-4E65BA9FB1FB}" destId="{6ABA6FAE-325E-4497-96AE-D2FC981585A2}" srcOrd="1" destOrd="0" parTransId="{EE45F2B8-E89A-44F0-954F-AA6335900F8A}" sibTransId="{0D4CA787-7376-4248-9863-2E3677CB0BAA}"/>
    <dgm:cxn modelId="{4513BE75-06C5-4166-81A4-28F377904FE1}" srcId="{938016CA-342D-4535-BC9D-4A6E314BB8FE}" destId="{D51115FD-A139-4300-BB26-81CB975AE376}" srcOrd="0" destOrd="0" parTransId="{18A917D5-0ABD-4048-8520-700B43A952FD}" sibTransId="{01F720FB-3D5F-4C6F-BAB8-33D0CB3913CF}"/>
    <dgm:cxn modelId="{78EB987A-0456-423D-81D0-259C4363E738}" srcId="{6ABA6FAE-325E-4497-96AE-D2FC981585A2}" destId="{DF2E4204-F4FA-4884-99AC-9DA2572BA645}" srcOrd="0" destOrd="0" parTransId="{33538D5E-AB9B-4118-9F3C-474F3D14D8DC}" sibTransId="{03CE422C-A688-4EDC-A9FA-6300E44235CE}"/>
    <dgm:cxn modelId="{777D4B89-232A-412B-B538-2AF1F0F33B69}" type="presOf" srcId="{DF2E4204-F4FA-4884-99AC-9DA2572BA645}" destId="{03B35A7B-31F1-4596-A79E-146EEDCEB6C9}" srcOrd="0" destOrd="0" presId="urn:microsoft.com/office/officeart/2005/8/layout/chevron2"/>
    <dgm:cxn modelId="{A1C155B0-17E0-4076-8C2F-C579D1336A8E}" type="presOf" srcId="{0A614019-5E3D-493D-A45F-8EFBB99CDACB}" destId="{173E3A3D-BDAB-46F7-A0E4-C4F96DA0FE0D}" srcOrd="0" destOrd="0" presId="urn:microsoft.com/office/officeart/2005/8/layout/chevron2"/>
    <dgm:cxn modelId="{0947EEB0-6042-496D-A3DA-FFD08D912A53}" type="presOf" srcId="{6ABA6FAE-325E-4497-96AE-D2FC981585A2}" destId="{6F7E2AE0-2164-4BBC-9C80-540BA06C1C78}" srcOrd="0" destOrd="0" presId="urn:microsoft.com/office/officeart/2005/8/layout/chevron2"/>
    <dgm:cxn modelId="{368804BD-C2E7-4BD2-A884-C141EF7EBF42}" type="presOf" srcId="{938016CA-342D-4535-BC9D-4A6E314BB8FE}" destId="{01BFCC6F-30E6-447F-A6A1-DBEE5262A0D3}" srcOrd="0" destOrd="0" presId="urn:microsoft.com/office/officeart/2005/8/layout/chevron2"/>
    <dgm:cxn modelId="{DA6377D0-45DD-4849-8AD4-9DB638DC97B9}" srcId="{1CF97D05-773E-48F1-876F-73FFABB93B01}" destId="{F99FBDB2-0A3D-4B8E-84C8-0CDF2D976E40}" srcOrd="0" destOrd="0" parTransId="{52A746F7-37BF-4899-A6D7-84624097D6F8}" sibTransId="{749A0E7D-7706-460B-8952-C3C9E97416A2}"/>
    <dgm:cxn modelId="{91B927F4-B32A-43FC-8CFE-971A6620EB3F}" srcId="{B275360B-7935-4D91-9392-7311144D13FD}" destId="{0A614019-5E3D-493D-A45F-8EFBB99CDACB}" srcOrd="0" destOrd="0" parTransId="{C80E62EB-F265-45BC-9012-9A3B943BB9D8}" sibTransId="{870C1513-56DC-4FDA-B4AF-932312D3F3F3}"/>
    <dgm:cxn modelId="{3E714456-0982-4B18-98BB-53F6AEBF8BD8}" type="presParOf" srcId="{F79C8842-9BB3-435C-99C7-2410DB74E322}" destId="{24ECDB78-D01D-4B39-8E9C-303D4A837EB1}" srcOrd="0" destOrd="0" presId="urn:microsoft.com/office/officeart/2005/8/layout/chevron2"/>
    <dgm:cxn modelId="{DA9A273A-FAD4-4020-A0F3-DBEAC440212F}" type="presParOf" srcId="{24ECDB78-D01D-4B39-8E9C-303D4A837EB1}" destId="{01BFCC6F-30E6-447F-A6A1-DBEE5262A0D3}" srcOrd="0" destOrd="0" presId="urn:microsoft.com/office/officeart/2005/8/layout/chevron2"/>
    <dgm:cxn modelId="{37EF4135-9D5A-49E8-8F2A-46BE51A1B13D}" type="presParOf" srcId="{24ECDB78-D01D-4B39-8E9C-303D4A837EB1}" destId="{2D02CCEB-9914-4CB4-BD25-7E10736619A4}" srcOrd="1" destOrd="0" presId="urn:microsoft.com/office/officeart/2005/8/layout/chevron2"/>
    <dgm:cxn modelId="{BCC4F67D-A69E-475C-BD15-9E3CBC675185}" type="presParOf" srcId="{F79C8842-9BB3-435C-99C7-2410DB74E322}" destId="{5A8F46ED-4A39-4987-99D2-5845E800C59A}" srcOrd="1" destOrd="0" presId="urn:microsoft.com/office/officeart/2005/8/layout/chevron2"/>
    <dgm:cxn modelId="{0E6F7B5C-9113-45E7-9084-0FA0A3591976}" type="presParOf" srcId="{F79C8842-9BB3-435C-99C7-2410DB74E322}" destId="{1EE7DF43-C095-40E0-AE11-C3E7DD8FE2BA}" srcOrd="2" destOrd="0" presId="urn:microsoft.com/office/officeart/2005/8/layout/chevron2"/>
    <dgm:cxn modelId="{F7F67C49-7171-4A86-AEC3-A7682ADD63AE}" type="presParOf" srcId="{1EE7DF43-C095-40E0-AE11-C3E7DD8FE2BA}" destId="{6F7E2AE0-2164-4BBC-9C80-540BA06C1C78}" srcOrd="0" destOrd="0" presId="urn:microsoft.com/office/officeart/2005/8/layout/chevron2"/>
    <dgm:cxn modelId="{B82F2001-FE8E-4E0D-A12D-27F4307FD7E6}" type="presParOf" srcId="{1EE7DF43-C095-40E0-AE11-C3E7DD8FE2BA}" destId="{03B35A7B-31F1-4596-A79E-146EEDCEB6C9}" srcOrd="1" destOrd="0" presId="urn:microsoft.com/office/officeart/2005/8/layout/chevron2"/>
    <dgm:cxn modelId="{3C8039D0-FF7C-4B8B-A385-52FE24DCB661}" type="presParOf" srcId="{F79C8842-9BB3-435C-99C7-2410DB74E322}" destId="{A6B115F6-9AF8-42B9-AB2E-14318C86AA21}" srcOrd="3" destOrd="0" presId="urn:microsoft.com/office/officeart/2005/8/layout/chevron2"/>
    <dgm:cxn modelId="{2927AB78-44C2-4F60-B8AF-7A1516DEAD63}" type="presParOf" srcId="{F79C8842-9BB3-435C-99C7-2410DB74E322}" destId="{4439BFA5-A387-4D32-8028-A892858D8F64}" srcOrd="4" destOrd="0" presId="urn:microsoft.com/office/officeart/2005/8/layout/chevron2"/>
    <dgm:cxn modelId="{0251219D-FD66-4276-8590-51DE7AC08B78}" type="presParOf" srcId="{4439BFA5-A387-4D32-8028-A892858D8F64}" destId="{576CA4EF-BBC2-4735-818D-DA71C6212DFB}" srcOrd="0" destOrd="0" presId="urn:microsoft.com/office/officeart/2005/8/layout/chevron2"/>
    <dgm:cxn modelId="{DAEFFEA2-0147-4B0D-AF83-6A6E624B871C}" type="presParOf" srcId="{4439BFA5-A387-4D32-8028-A892858D8F64}" destId="{90371A55-7DA0-424E-AA0B-AEAC079DD33E}" srcOrd="1" destOrd="0" presId="urn:microsoft.com/office/officeart/2005/8/layout/chevron2"/>
    <dgm:cxn modelId="{41365D45-AB86-4199-B1D7-809F813D06E3}" type="presParOf" srcId="{F79C8842-9BB3-435C-99C7-2410DB74E322}" destId="{C9D5FA1A-0617-4F82-BA19-EFC1A50E7DDF}" srcOrd="5" destOrd="0" presId="urn:microsoft.com/office/officeart/2005/8/layout/chevron2"/>
    <dgm:cxn modelId="{257FFBA9-1B44-4DB0-935C-E81DE313F19F}" type="presParOf" srcId="{F79C8842-9BB3-435C-99C7-2410DB74E322}" destId="{6758FB0A-DC21-44B3-B11D-6A48C55F6B8E}" srcOrd="6" destOrd="0" presId="urn:microsoft.com/office/officeart/2005/8/layout/chevron2"/>
    <dgm:cxn modelId="{AF427F0D-B73D-441A-8C87-3D6149D02B06}" type="presParOf" srcId="{6758FB0A-DC21-44B3-B11D-6A48C55F6B8E}" destId="{6E6B957B-3F17-4A86-AA96-17B3B0088F6D}" srcOrd="0" destOrd="0" presId="urn:microsoft.com/office/officeart/2005/8/layout/chevron2"/>
    <dgm:cxn modelId="{501F2AC3-22FE-442A-998E-E63579A6D6CD}" type="presParOf" srcId="{6758FB0A-DC21-44B3-B11D-6A48C55F6B8E}" destId="{D2412F07-4E96-4F38-BAAE-A421113BB4D8}" srcOrd="1" destOrd="0" presId="urn:microsoft.com/office/officeart/2005/8/layout/chevron2"/>
    <dgm:cxn modelId="{AD5B8964-8841-4A2F-807B-E153C20741E9}" type="presParOf" srcId="{F79C8842-9BB3-435C-99C7-2410DB74E322}" destId="{014D9FC6-0D9A-47D4-A56F-1EB01C3E6D2C}" srcOrd="7" destOrd="0" presId="urn:microsoft.com/office/officeart/2005/8/layout/chevron2"/>
    <dgm:cxn modelId="{E2830D35-5251-484C-B101-9F8CFE74C862}" type="presParOf" srcId="{F79C8842-9BB3-435C-99C7-2410DB74E322}" destId="{2218448B-50FD-4AFD-8575-01A2552D0932}" srcOrd="8" destOrd="0" presId="urn:microsoft.com/office/officeart/2005/8/layout/chevron2"/>
    <dgm:cxn modelId="{320236DC-840C-4944-BB4E-3868972AA247}" type="presParOf" srcId="{2218448B-50FD-4AFD-8575-01A2552D0932}" destId="{1AC44148-1B5D-4E6F-AD6E-6CEF9434B92A}" srcOrd="0" destOrd="0" presId="urn:microsoft.com/office/officeart/2005/8/layout/chevron2"/>
    <dgm:cxn modelId="{982D5588-2A42-44DF-B107-64999B93A45B}" type="presParOf" srcId="{2218448B-50FD-4AFD-8575-01A2552D0932}" destId="{173E3A3D-BDAB-46F7-A0E4-C4F96DA0FE0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FCC6F-30E6-447F-A6A1-DBEE5262A0D3}">
      <dsp:nvSpPr>
        <dsp:cNvPr id="0" name=""/>
        <dsp:cNvSpPr/>
      </dsp:nvSpPr>
      <dsp:spPr>
        <a:xfrm rot="5400000">
          <a:off x="-144285" y="148494"/>
          <a:ext cx="961903" cy="67333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en-US" altLang="ja-JP" sz="2000" b="1" kern="1200" dirty="0"/>
            <a:t>STEP1</a:t>
          </a:r>
          <a:endParaRPr kumimoji="1" lang="ja-JP" altLang="en-US" sz="2000" b="1" kern="1200" dirty="0"/>
        </a:p>
      </dsp:txBody>
      <dsp:txXfrm rot="-5400000">
        <a:off x="1" y="340874"/>
        <a:ext cx="673332" cy="288571"/>
      </dsp:txXfrm>
    </dsp:sp>
    <dsp:sp modelId="{2D02CCEB-9914-4CB4-BD25-7E10736619A4}">
      <dsp:nvSpPr>
        <dsp:cNvPr id="0" name=""/>
        <dsp:cNvSpPr/>
      </dsp:nvSpPr>
      <dsp:spPr>
        <a:xfrm rot="5400000">
          <a:off x="3027433" y="-2349892"/>
          <a:ext cx="625565" cy="533376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kumimoji="1" lang="ja-JP" altLang="en-US" sz="1600" strike="noStrike" kern="1200" baseline="0" dirty="0">
              <a:latin typeface="BIZ UDPゴシック" panose="020B0400000000000000" pitchFamily="50" charset="-128"/>
              <a:ea typeface="BIZ UDPゴシック" panose="020B0400000000000000" pitchFamily="50" charset="-128"/>
            </a:rPr>
            <a:t>利用申込書を健保へ提出　</a:t>
          </a:r>
          <a:r>
            <a:rPr kumimoji="1" lang="en-US" altLang="ja-JP" sz="1100" strike="noStrike" kern="1200" baseline="0" dirty="0">
              <a:latin typeface="BIZ UDPゴシック" panose="020B0400000000000000" pitchFamily="50" charset="-128"/>
              <a:ea typeface="BIZ UDPゴシック" panose="020B0400000000000000" pitchFamily="50" charset="-128"/>
            </a:rPr>
            <a:t>※</a:t>
          </a:r>
          <a:r>
            <a:rPr kumimoji="1" lang="ja-JP" altLang="en-US" sz="1100" strike="noStrike" kern="1200" baseline="0" dirty="0">
              <a:latin typeface="BIZ UDPゴシック" panose="020B0400000000000000" pitchFamily="50" charset="-128"/>
              <a:ea typeface="BIZ UDPゴシック" panose="020B0400000000000000" pitchFamily="50" charset="-128"/>
            </a:rPr>
            <a:t>初回登録は事業主の押印が必要です</a:t>
          </a:r>
          <a:endParaRPr kumimoji="1" lang="ja-JP" altLang="en-US" sz="1600" strike="noStrike" kern="1200" baseline="0" dirty="0">
            <a:latin typeface="BIZ UDPゴシック" panose="020B0400000000000000" pitchFamily="50" charset="-128"/>
            <a:ea typeface="BIZ UDPゴシック" panose="020B0400000000000000" pitchFamily="50" charset="-128"/>
          </a:endParaRPr>
        </a:p>
      </dsp:txBody>
      <dsp:txXfrm rot="-5400000">
        <a:off x="673332" y="34747"/>
        <a:ext cx="5303230" cy="564489"/>
      </dsp:txXfrm>
    </dsp:sp>
    <dsp:sp modelId="{6F7E2AE0-2164-4BBC-9C80-540BA06C1C78}">
      <dsp:nvSpPr>
        <dsp:cNvPr id="0" name=""/>
        <dsp:cNvSpPr/>
      </dsp:nvSpPr>
      <dsp:spPr>
        <a:xfrm rot="5400000">
          <a:off x="-144285" y="991763"/>
          <a:ext cx="961903" cy="67333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en-US" altLang="ja-JP" sz="2000" b="1" kern="1200" dirty="0"/>
            <a:t>STEP2</a:t>
          </a:r>
          <a:endParaRPr kumimoji="1" lang="ja-JP" altLang="en-US" sz="2000" b="1" kern="1200" dirty="0"/>
        </a:p>
      </dsp:txBody>
      <dsp:txXfrm rot="-5400000">
        <a:off x="1" y="1184143"/>
        <a:ext cx="673332" cy="288571"/>
      </dsp:txXfrm>
    </dsp:sp>
    <dsp:sp modelId="{03B35A7B-31F1-4596-A79E-146EEDCEB6C9}">
      <dsp:nvSpPr>
        <dsp:cNvPr id="0" name=""/>
        <dsp:cNvSpPr/>
      </dsp:nvSpPr>
      <dsp:spPr>
        <a:xfrm rot="5400000">
          <a:off x="3027598" y="-1506787"/>
          <a:ext cx="625237" cy="533376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kumimoji="1" lang="ja-JP" altLang="en-US" sz="1600" kern="1200" dirty="0">
              <a:latin typeface="BIZ UDPゴシック" panose="020B0400000000000000" pitchFamily="50" charset="-128"/>
              <a:ea typeface="BIZ UDPゴシック" panose="020B0400000000000000" pitchFamily="50" charset="-128"/>
            </a:rPr>
            <a:t>健保組合より、</a:t>
          </a:r>
          <a:r>
            <a:rPr kumimoji="1" lang="en-US" altLang="en-US" sz="1600" kern="1200" dirty="0">
              <a:latin typeface="BIZ UDPゴシック" panose="020B0400000000000000" pitchFamily="50" charset="-128"/>
              <a:ea typeface="BIZ UDPゴシック" panose="020B0400000000000000" pitchFamily="50" charset="-128"/>
            </a:rPr>
            <a:t>ID</a:t>
          </a:r>
          <a:r>
            <a:rPr kumimoji="1" lang="ja-JP" altLang="en-US" sz="1600" kern="1200" dirty="0">
              <a:latin typeface="BIZ UDPゴシック" panose="020B0400000000000000" pitchFamily="50" charset="-128"/>
              <a:ea typeface="BIZ UDPゴシック" panose="020B0400000000000000" pitchFamily="50" charset="-128"/>
            </a:rPr>
            <a:t>・仮パスワードを通知発行</a:t>
          </a:r>
          <a:endParaRPr kumimoji="1" lang="ja-JP" altLang="en-US" sz="1600" kern="1200" dirty="0">
            <a:solidFill>
              <a:srgbClr val="FF0000"/>
            </a:solidFill>
            <a:latin typeface="BIZ UDPゴシック" panose="020B0400000000000000" pitchFamily="50" charset="-128"/>
            <a:ea typeface="BIZ UDPゴシック" panose="020B0400000000000000" pitchFamily="50" charset="-128"/>
          </a:endParaRPr>
        </a:p>
      </dsp:txBody>
      <dsp:txXfrm rot="-5400000">
        <a:off x="673333" y="878000"/>
        <a:ext cx="5303246" cy="564193"/>
      </dsp:txXfrm>
    </dsp:sp>
    <dsp:sp modelId="{576CA4EF-BBC2-4735-818D-DA71C6212DFB}">
      <dsp:nvSpPr>
        <dsp:cNvPr id="0" name=""/>
        <dsp:cNvSpPr/>
      </dsp:nvSpPr>
      <dsp:spPr>
        <a:xfrm rot="5400000">
          <a:off x="-144285" y="1835033"/>
          <a:ext cx="961903" cy="67333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en-US" altLang="ja-JP" sz="2000" b="1" kern="1200" dirty="0"/>
            <a:t>STEP3</a:t>
          </a:r>
          <a:endParaRPr kumimoji="1" lang="ja-JP" altLang="en-US" sz="2000" kern="1200" dirty="0">
            <a:solidFill>
              <a:srgbClr val="FF0000"/>
            </a:solidFill>
            <a:latin typeface="BIZ UDPゴシック" panose="020B0400000000000000" pitchFamily="50" charset="-128"/>
            <a:ea typeface="BIZ UDPゴシック" panose="020B0400000000000000" pitchFamily="50" charset="-128"/>
          </a:endParaRPr>
        </a:p>
      </dsp:txBody>
      <dsp:txXfrm rot="-5400000">
        <a:off x="1" y="2027413"/>
        <a:ext cx="673332" cy="288571"/>
      </dsp:txXfrm>
    </dsp:sp>
    <dsp:sp modelId="{90371A55-7DA0-424E-AA0B-AEAC079DD33E}">
      <dsp:nvSpPr>
        <dsp:cNvPr id="0" name=""/>
        <dsp:cNvSpPr/>
      </dsp:nvSpPr>
      <dsp:spPr>
        <a:xfrm rot="5400000">
          <a:off x="3027598" y="-663517"/>
          <a:ext cx="625237" cy="533376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kumimoji="1" lang="ja-JP" altLang="en-US" sz="1600" kern="1200" dirty="0">
              <a:latin typeface="BIZ UDPゴシック" panose="020B0400000000000000" pitchFamily="50" charset="-128"/>
              <a:ea typeface="BIZ UDPゴシック" panose="020B0400000000000000" pitchFamily="50" charset="-128"/>
            </a:rPr>
            <a:t>下記</a:t>
          </a:r>
          <a:r>
            <a:rPr kumimoji="1" lang="en-US" altLang="en-US" sz="1600" kern="1200" dirty="0">
              <a:latin typeface="BIZ UDPゴシック" panose="020B0400000000000000" pitchFamily="50" charset="-128"/>
              <a:ea typeface="BIZ UDPゴシック" panose="020B0400000000000000" pitchFamily="50" charset="-128"/>
            </a:rPr>
            <a:t>URL</a:t>
          </a:r>
          <a:r>
            <a:rPr kumimoji="1" lang="ja-JP" altLang="en-US" sz="1600" kern="1200" dirty="0">
              <a:latin typeface="BIZ UDPゴシック" panose="020B0400000000000000" pitchFamily="50" charset="-128"/>
              <a:ea typeface="BIZ UDPゴシック" panose="020B0400000000000000" pitchFamily="50" charset="-128"/>
            </a:rPr>
            <a:t>より</a:t>
          </a:r>
          <a:r>
            <a:rPr kumimoji="1" lang="en-US" altLang="en-US" sz="1600" kern="1200" dirty="0">
              <a:latin typeface="BIZ UDPゴシック" panose="020B0400000000000000" pitchFamily="50" charset="-128"/>
              <a:ea typeface="BIZ UDPゴシック" panose="020B0400000000000000" pitchFamily="50" charset="-128"/>
            </a:rPr>
            <a:t>ID</a:t>
          </a:r>
          <a:r>
            <a:rPr kumimoji="1" lang="ja-JP" altLang="en-US" sz="1600" kern="1200" dirty="0">
              <a:latin typeface="BIZ UDPゴシック" panose="020B0400000000000000" pitchFamily="50" charset="-128"/>
              <a:ea typeface="BIZ UDPゴシック" panose="020B0400000000000000" pitchFamily="50" charset="-128"/>
            </a:rPr>
            <a:t>・仮パスワードを入力し、ログイン</a:t>
          </a:r>
          <a:r>
            <a:rPr kumimoji="1" lang="en-US" altLang="ja-JP" sz="1400" kern="1200" dirty="0">
              <a:hlinkClick xmlns:r="http://schemas.openxmlformats.org/officeDocument/2006/relationships" r:id="rId1"/>
            </a:rPr>
            <a:t>https://kawakokenpo.kw21connect.jp/kw21cj/jigyonushi/login.jsf</a:t>
          </a:r>
          <a:endParaRPr kumimoji="1" lang="ja-JP" altLang="en-US" sz="1600" kern="1200" dirty="0"/>
        </a:p>
      </dsp:txBody>
      <dsp:txXfrm rot="-5400000">
        <a:off x="673333" y="1721270"/>
        <a:ext cx="5303246" cy="564193"/>
      </dsp:txXfrm>
    </dsp:sp>
    <dsp:sp modelId="{6E6B957B-3F17-4A86-AA96-17B3B0088F6D}">
      <dsp:nvSpPr>
        <dsp:cNvPr id="0" name=""/>
        <dsp:cNvSpPr/>
      </dsp:nvSpPr>
      <dsp:spPr>
        <a:xfrm rot="5400000">
          <a:off x="-144285" y="2678303"/>
          <a:ext cx="961903" cy="67333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en-US" altLang="ja-JP" sz="2000" b="1" kern="1200" dirty="0"/>
            <a:t>STEP4</a:t>
          </a:r>
          <a:endParaRPr kumimoji="1" lang="ja-JP" altLang="en-US" sz="2000" b="1" kern="1200" dirty="0"/>
        </a:p>
      </dsp:txBody>
      <dsp:txXfrm rot="-5400000">
        <a:off x="1" y="2870683"/>
        <a:ext cx="673332" cy="288571"/>
      </dsp:txXfrm>
    </dsp:sp>
    <dsp:sp modelId="{D2412F07-4E96-4F38-BAAE-A421113BB4D8}">
      <dsp:nvSpPr>
        <dsp:cNvPr id="0" name=""/>
        <dsp:cNvSpPr/>
      </dsp:nvSpPr>
      <dsp:spPr>
        <a:xfrm rot="5400000">
          <a:off x="3027598" y="179752"/>
          <a:ext cx="625237" cy="533376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kumimoji="1" lang="ja-JP" altLang="en-US" sz="1600" kern="1200" dirty="0">
              <a:latin typeface="BIZ UDPゴシック" panose="020B0400000000000000" pitchFamily="50" charset="-128"/>
              <a:ea typeface="BIZ UDPゴシック" panose="020B0400000000000000" pitchFamily="50" charset="-128"/>
            </a:rPr>
            <a:t>ご自身で新たに任意のパスワードを設定</a:t>
          </a:r>
        </a:p>
      </dsp:txBody>
      <dsp:txXfrm rot="-5400000">
        <a:off x="673333" y="2564539"/>
        <a:ext cx="5303246" cy="564193"/>
      </dsp:txXfrm>
    </dsp:sp>
    <dsp:sp modelId="{1AC44148-1B5D-4E6F-AD6E-6CEF9434B92A}">
      <dsp:nvSpPr>
        <dsp:cNvPr id="0" name=""/>
        <dsp:cNvSpPr/>
      </dsp:nvSpPr>
      <dsp:spPr>
        <a:xfrm rot="5400000">
          <a:off x="-144285" y="3521573"/>
          <a:ext cx="961903" cy="673332"/>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kumimoji="1" lang="en-US" altLang="ja-JP" sz="2000" b="1" kern="1200" dirty="0"/>
            <a:t>STEP5</a:t>
          </a:r>
          <a:endParaRPr kumimoji="1" lang="ja-JP" altLang="en-US" sz="2000" b="1" kern="1200" dirty="0"/>
        </a:p>
      </dsp:txBody>
      <dsp:txXfrm rot="-5400000">
        <a:off x="1" y="3713953"/>
        <a:ext cx="673332" cy="288571"/>
      </dsp:txXfrm>
    </dsp:sp>
    <dsp:sp modelId="{173E3A3D-BDAB-46F7-A0E4-C4F96DA0FE0D}">
      <dsp:nvSpPr>
        <dsp:cNvPr id="0" name=""/>
        <dsp:cNvSpPr/>
      </dsp:nvSpPr>
      <dsp:spPr>
        <a:xfrm rot="5400000">
          <a:off x="3027598" y="1023022"/>
          <a:ext cx="625237" cy="533376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kumimoji="1" lang="ja-JP" altLang="en-US" sz="1600" b="1" kern="1200" dirty="0">
              <a:solidFill>
                <a:srgbClr val="FF0000"/>
              </a:solidFill>
              <a:latin typeface="BIZ UDPゴシック" panose="020B0400000000000000" pitchFamily="50" charset="-128"/>
              <a:ea typeface="BIZ UDPゴシック" panose="020B0400000000000000" pitchFamily="50" charset="-128"/>
            </a:rPr>
            <a:t>サービス利用開始</a:t>
          </a:r>
        </a:p>
      </dsp:txBody>
      <dsp:txXfrm rot="-5400000">
        <a:off x="673333" y="3407809"/>
        <a:ext cx="5303246" cy="56419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6400" cy="496888"/>
          </a:xfrm>
          <a:prstGeom prst="rect">
            <a:avLst/>
          </a:prstGeom>
        </p:spPr>
        <p:txBody>
          <a:bodyPr vert="horz" lIns="91404" tIns="45703" rIns="91404" bIns="45703" rtlCol="0"/>
          <a:lstStyle>
            <a:lvl1pPr algn="l">
              <a:defRPr sz="1300"/>
            </a:lvl1pPr>
          </a:lstStyle>
          <a:p>
            <a:endParaRPr kumimoji="1" lang="ja-JP" altLang="en-US"/>
          </a:p>
        </p:txBody>
      </p:sp>
      <p:sp>
        <p:nvSpPr>
          <p:cNvPr id="3" name="日付プレースホルダー 2"/>
          <p:cNvSpPr>
            <a:spLocks noGrp="1"/>
          </p:cNvSpPr>
          <p:nvPr>
            <p:ph type="dt" idx="1"/>
          </p:nvPr>
        </p:nvSpPr>
        <p:spPr>
          <a:xfrm>
            <a:off x="3849690" y="0"/>
            <a:ext cx="2946400" cy="496888"/>
          </a:xfrm>
          <a:prstGeom prst="rect">
            <a:avLst/>
          </a:prstGeom>
        </p:spPr>
        <p:txBody>
          <a:bodyPr vert="horz" lIns="91404" tIns="45703" rIns="91404" bIns="45703" rtlCol="0"/>
          <a:lstStyle>
            <a:lvl1pPr algn="r">
              <a:defRPr sz="1300"/>
            </a:lvl1pPr>
          </a:lstStyle>
          <a:p>
            <a:fld id="{AFFB2328-0C36-4BE9-BBC1-02DA1DC3480B}" type="datetimeFigureOut">
              <a:rPr kumimoji="1" lang="ja-JP" altLang="en-US" smtClean="0"/>
              <a:t>2026/5/26</a:t>
            </a:fld>
            <a:endParaRPr kumimoji="1" lang="ja-JP" altLang="en-US"/>
          </a:p>
        </p:txBody>
      </p:sp>
      <p:sp>
        <p:nvSpPr>
          <p:cNvPr id="4" name="スライド イメージ プレースホルダー 3"/>
          <p:cNvSpPr>
            <a:spLocks noGrp="1" noRot="1" noChangeAspect="1"/>
          </p:cNvSpPr>
          <p:nvPr>
            <p:ph type="sldImg" idx="2"/>
          </p:nvPr>
        </p:nvSpPr>
        <p:spPr>
          <a:xfrm>
            <a:off x="2239963" y="1241425"/>
            <a:ext cx="2317750" cy="3348038"/>
          </a:xfrm>
          <a:prstGeom prst="rect">
            <a:avLst/>
          </a:prstGeom>
          <a:noFill/>
          <a:ln w="12700">
            <a:solidFill>
              <a:prstClr val="black"/>
            </a:solidFill>
          </a:ln>
        </p:spPr>
        <p:txBody>
          <a:bodyPr vert="horz" lIns="91404" tIns="45703" rIns="91404" bIns="45703" rtlCol="0" anchor="ctr"/>
          <a:lstStyle/>
          <a:p>
            <a:endParaRPr lang="ja-JP" altLang="en-US"/>
          </a:p>
        </p:txBody>
      </p:sp>
      <p:sp>
        <p:nvSpPr>
          <p:cNvPr id="5" name="ノート プレースホルダー 4"/>
          <p:cNvSpPr>
            <a:spLocks noGrp="1"/>
          </p:cNvSpPr>
          <p:nvPr>
            <p:ph type="body" sz="quarter" idx="3"/>
          </p:nvPr>
        </p:nvSpPr>
        <p:spPr>
          <a:xfrm>
            <a:off x="679451" y="4776790"/>
            <a:ext cx="5438775" cy="3908425"/>
          </a:xfrm>
          <a:prstGeom prst="rect">
            <a:avLst/>
          </a:prstGeom>
        </p:spPr>
        <p:txBody>
          <a:bodyPr vert="horz" lIns="91404" tIns="45703" rIns="91404" bIns="45703"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29750"/>
            <a:ext cx="2946400" cy="496888"/>
          </a:xfrm>
          <a:prstGeom prst="rect">
            <a:avLst/>
          </a:prstGeom>
        </p:spPr>
        <p:txBody>
          <a:bodyPr vert="horz" lIns="91404" tIns="45703" rIns="91404" bIns="45703"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849690" y="9429750"/>
            <a:ext cx="2946400" cy="496888"/>
          </a:xfrm>
          <a:prstGeom prst="rect">
            <a:avLst/>
          </a:prstGeom>
        </p:spPr>
        <p:txBody>
          <a:bodyPr vert="horz" lIns="91404" tIns="45703" rIns="91404" bIns="45703" rtlCol="0" anchor="b"/>
          <a:lstStyle>
            <a:lvl1pPr algn="r">
              <a:defRPr sz="1300"/>
            </a:lvl1pPr>
          </a:lstStyle>
          <a:p>
            <a:fld id="{B2F868C4-0B28-4887-9B6F-085025BDDE68}" type="slidenum">
              <a:rPr kumimoji="1" lang="ja-JP" altLang="en-US" smtClean="0"/>
              <a:t>‹#›</a:t>
            </a:fld>
            <a:endParaRPr kumimoji="1" lang="ja-JP" altLang="en-US"/>
          </a:p>
        </p:txBody>
      </p:sp>
    </p:spTree>
    <p:extLst>
      <p:ext uri="{BB962C8B-B14F-4D97-AF65-F5344CB8AC3E}">
        <p14:creationId xmlns:p14="http://schemas.microsoft.com/office/powerpoint/2010/main" val="114778226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3077282"/>
            <a:ext cx="5829300" cy="2123369"/>
          </a:xfrm>
        </p:spPr>
        <p:txBody>
          <a:bodyPr/>
          <a:lstStyle/>
          <a:p>
            <a:r>
              <a:rPr lang="en-US"/>
              <a:t>Click to edit Master title style</a:t>
            </a:r>
          </a:p>
        </p:txBody>
      </p:sp>
      <p:sp>
        <p:nvSpPr>
          <p:cNvPr id="3" name="Subtitle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a:xfrm>
            <a:off x="2343150" y="9361875"/>
            <a:ext cx="2171700" cy="527403"/>
          </a:xfrm>
        </p:spPr>
        <p:txBody>
          <a:bodyPr anchor="b"/>
          <a:lstStyle/>
          <a:p>
            <a:fld id="{D741BD87-C484-4050-81D0-2E5B1FF8A8FC}" type="slidenum">
              <a:rPr lang="en-US" smtClean="0"/>
              <a:pPr/>
              <a:t>‹#›</a:t>
            </a:fld>
            <a:endParaRPr lang="en-US" dirty="0"/>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96700"/>
            <a:ext cx="1543050" cy="845220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0" y="396700"/>
            <a:ext cx="4514850" cy="845220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2343150" y="9361871"/>
            <a:ext cx="2171700" cy="527403"/>
          </a:xfrm>
        </p:spPr>
        <p:txBody>
          <a:bodyPr anchor="b"/>
          <a:lstStyle/>
          <a:p>
            <a:fld id="{AEC2EAC2-9A47-4538-885C-C31DC6E65ECB}" type="slidenum">
              <a:rPr lang="en-US" smtClean="0"/>
              <a:pPr/>
              <a:t>‹#›</a:t>
            </a:fld>
            <a:endParaRPr lang="en-US" dirty="0"/>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6365523"/>
            <a:ext cx="5829300" cy="1967442"/>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541735" y="4198586"/>
            <a:ext cx="5829300" cy="216693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0" y="2311401"/>
            <a:ext cx="3028950" cy="653750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86150" y="2311401"/>
            <a:ext cx="3028950" cy="653750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217385"/>
            <a:ext cx="3030141" cy="92410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342900" y="3141486"/>
            <a:ext cx="3030141" cy="570741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217385"/>
            <a:ext cx="3031331" cy="92410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83769" y="3141486"/>
            <a:ext cx="3031331" cy="570741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5/26/2026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5/26/2026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343150" y="9361875"/>
            <a:ext cx="2171700" cy="527403"/>
          </a:xfrm>
        </p:spPr>
        <p:txBody>
          <a:bodyPr anchor="b"/>
          <a:lstStyle/>
          <a:p>
            <a:fld id="{BE19219C-1DA9-4DBF-9BC5-2F7DD73B212A}" type="slidenum">
              <a:rPr lang="en-US" smtClean="0"/>
              <a:pPr/>
              <a:t>‹#›</a:t>
            </a:fld>
            <a:endParaRPr lang="en-US" dirty="0"/>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94405"/>
            <a:ext cx="2256235" cy="1678517"/>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2681287" y="394406"/>
            <a:ext cx="3833813" cy="845449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2072923"/>
            <a:ext cx="2256235" cy="6775980"/>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934200"/>
            <a:ext cx="4114800" cy="818622"/>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344216" y="885119"/>
            <a:ext cx="4114800" cy="594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344216" y="7752822"/>
            <a:ext cx="4114800" cy="1162578"/>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42900" y="2311401"/>
            <a:ext cx="6172200" cy="65375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9181395"/>
            <a:ext cx="160020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5BCAD085-E8A6-8845-BD4E-CB4CCA059FC4}" type="datetimeFigureOut">
              <a:rPr lang="en-US" smtClean="0"/>
              <a:t>5/26/2026</a:t>
            </a:fld>
            <a:endParaRPr lang="en-US"/>
          </a:p>
        </p:txBody>
      </p:sp>
      <p:sp>
        <p:nvSpPr>
          <p:cNvPr id="5" name="Footer Placeholder 4"/>
          <p:cNvSpPr>
            <a:spLocks noGrp="1"/>
          </p:cNvSpPr>
          <p:nvPr>
            <p:ph type="ftr" sz="quarter" idx="3"/>
          </p:nvPr>
        </p:nvSpPr>
        <p:spPr>
          <a:xfrm>
            <a:off x="2343150" y="9181395"/>
            <a:ext cx="2171700"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9181395"/>
            <a:ext cx="160020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nenkin.go.jp/denshibenri/denshishinsei/download.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28700" y="4089400"/>
            <a:ext cx="4800600" cy="2531533"/>
          </a:xfrm>
        </p:spPr>
        <p:txBody>
          <a:bodyPr>
            <a:normAutofit/>
          </a:bodyPr>
          <a:lstStyle/>
          <a:p>
            <a:r>
              <a:rPr lang="ja-JP" altLang="en-US" sz="2800" dirty="0"/>
              <a:t>操作マニュアル</a:t>
            </a:r>
            <a:endParaRPr lang="en-US" altLang="ja-JP" sz="2800" dirty="0"/>
          </a:p>
          <a:p>
            <a:r>
              <a:rPr lang="ja-JP" altLang="en-US" sz="1200" dirty="0"/>
              <a:t>≪令和</a:t>
            </a:r>
            <a:r>
              <a:rPr lang="en-US" altLang="ja-JP" sz="1200" dirty="0"/>
              <a:t>8</a:t>
            </a:r>
            <a:r>
              <a:rPr lang="ja-JP" altLang="en-US" sz="1200" dirty="0"/>
              <a:t>年</a:t>
            </a:r>
            <a:r>
              <a:rPr lang="en-US" altLang="ja-JP" sz="1200" dirty="0"/>
              <a:t>5</a:t>
            </a:r>
            <a:r>
              <a:rPr lang="ja-JP" altLang="en-US" sz="1200" dirty="0"/>
              <a:t>月作成</a:t>
            </a:r>
            <a:r>
              <a:rPr lang="en-US" altLang="ja-JP" sz="1200" dirty="0"/>
              <a:t>.ver1</a:t>
            </a:r>
            <a:r>
              <a:rPr lang="ja-JP" altLang="en-US" sz="1200" dirty="0"/>
              <a:t>≫</a:t>
            </a:r>
            <a:endParaRPr sz="1200" dirty="0"/>
          </a:p>
        </p:txBody>
      </p:sp>
      <p:sp>
        <p:nvSpPr>
          <p:cNvPr id="4" name="Title 1">
            <a:extLst>
              <a:ext uri="{FF2B5EF4-FFF2-40B4-BE49-F238E27FC236}">
                <a16:creationId xmlns:a16="http://schemas.microsoft.com/office/drawing/2014/main" id="{823FCFAE-4D6C-4145-932A-D159E3AC8ADB}"/>
              </a:ext>
            </a:extLst>
          </p:cNvPr>
          <p:cNvSpPr txBox="1">
            <a:spLocks/>
          </p:cNvSpPr>
          <p:nvPr/>
        </p:nvSpPr>
        <p:spPr>
          <a:xfrm>
            <a:off x="514350" y="2091428"/>
            <a:ext cx="5829300" cy="694635"/>
          </a:xfrm>
          <a:prstGeom prst="rect">
            <a:avLst/>
          </a:prstGeom>
        </p:spPr>
        <p:txBody>
          <a:bodyPr vert="horz" lIns="91440" tIns="45720" rIns="91440" bIns="45720" rtlCol="0" anchor="ctr">
            <a:normAutofit/>
          </a:bodyPr>
          <a:lstStyle>
            <a:lvl1pPr algn="ctr" defTabSz="342900" rtl="0" eaLnBrk="1" latinLnBrk="0" hangingPunct="1">
              <a:spcBef>
                <a:spcPct val="0"/>
              </a:spcBef>
              <a:buNone/>
              <a:defRPr sz="3300" kern="1200">
                <a:solidFill>
                  <a:schemeClr val="tx1"/>
                </a:solidFill>
                <a:latin typeface="+mj-lt"/>
                <a:ea typeface="+mj-ea"/>
                <a:cs typeface="+mj-cs"/>
              </a:defRPr>
            </a:lvl1pPr>
          </a:lstStyle>
          <a:p>
            <a:r>
              <a:rPr lang="ja-JP" altLang="en-US" sz="2000" b="1" dirty="0">
                <a:solidFill>
                  <a:srgbClr val="0E84E6"/>
                </a:solidFill>
                <a:latin typeface="BIZ UDPゴシック" panose="020B0400000000000000" pitchFamily="50" charset="-128"/>
                <a:ea typeface="BIZ UDPゴシック" panose="020B0400000000000000" pitchFamily="50" charset="-128"/>
              </a:rPr>
              <a:t>事業主・事務担当者向けポータルサイト</a:t>
            </a:r>
            <a:endParaRPr lang="en-US" altLang="ja-JP" sz="2000" b="1" dirty="0">
              <a:solidFill>
                <a:srgbClr val="0E84E6"/>
              </a:solidFill>
              <a:latin typeface="BIZ UDPゴシック" panose="020B0400000000000000" pitchFamily="50" charset="-128"/>
              <a:ea typeface="BIZ UDPゴシック" panose="020B0400000000000000" pitchFamily="50" charset="-128"/>
            </a:endParaRPr>
          </a:p>
        </p:txBody>
      </p:sp>
      <p:pic>
        <p:nvPicPr>
          <p:cNvPr id="5" name="図 4">
            <a:extLst>
              <a:ext uri="{FF2B5EF4-FFF2-40B4-BE49-F238E27FC236}">
                <a16:creationId xmlns:a16="http://schemas.microsoft.com/office/drawing/2014/main" id="{2E6DD1D0-E8AF-4BF1-80C2-6E34CCD6D291}"/>
              </a:ext>
            </a:extLst>
          </p:cNvPr>
          <p:cNvPicPr>
            <a:picLocks noChangeAspect="1"/>
          </p:cNvPicPr>
          <p:nvPr/>
        </p:nvPicPr>
        <p:blipFill>
          <a:blip r:embed="rId2"/>
          <a:stretch>
            <a:fillRect/>
          </a:stretch>
        </p:blipFill>
        <p:spPr>
          <a:xfrm>
            <a:off x="1621634" y="2635791"/>
            <a:ext cx="3614733" cy="1118534"/>
          </a:xfrm>
          <a:prstGeom prst="rect">
            <a:avLst/>
          </a:prstGeom>
        </p:spPr>
      </p:pic>
      <p:sp>
        <p:nvSpPr>
          <p:cNvPr id="6" name="Footer Placeholder 4">
            <a:extLst>
              <a:ext uri="{FF2B5EF4-FFF2-40B4-BE49-F238E27FC236}">
                <a16:creationId xmlns:a16="http://schemas.microsoft.com/office/drawing/2014/main" id="{9BCC3916-AABC-414E-86D5-674012495174}"/>
              </a:ext>
            </a:extLst>
          </p:cNvPr>
          <p:cNvSpPr>
            <a:spLocks noGrp="1"/>
          </p:cNvSpPr>
          <p:nvPr>
            <p:ph type="ftr" sz="quarter" idx="11"/>
          </p:nvPr>
        </p:nvSpPr>
        <p:spPr>
          <a:xfrm>
            <a:off x="2343150" y="9361871"/>
            <a:ext cx="2171700" cy="527403"/>
          </a:xfrm>
        </p:spPr>
        <p:txBody>
          <a:bodyPr anchor="b"/>
          <a:lstStyle/>
          <a:p>
            <a:fld id="{AEC2EAC2-9A47-4538-885C-C31DC6E65ECB}" type="slidenum">
              <a:rPr lang="en-US" smtClean="0"/>
              <a:pPr/>
              <a:t>1</a:t>
            </a:fld>
            <a:endParaRPr lang="en-US" dirty="0"/>
          </a:p>
        </p:txBody>
      </p:sp>
      <p:sp>
        <p:nvSpPr>
          <p:cNvPr id="2" name="テキスト ボックス 1">
            <a:extLst>
              <a:ext uri="{FF2B5EF4-FFF2-40B4-BE49-F238E27FC236}">
                <a16:creationId xmlns:a16="http://schemas.microsoft.com/office/drawing/2014/main" id="{5419BB45-0EDA-4ED0-B45E-859984789EA1}"/>
              </a:ext>
            </a:extLst>
          </p:cNvPr>
          <p:cNvSpPr txBox="1"/>
          <p:nvPr/>
        </p:nvSpPr>
        <p:spPr>
          <a:xfrm>
            <a:off x="711200" y="5910487"/>
            <a:ext cx="5435600" cy="1384995"/>
          </a:xfrm>
          <a:prstGeom prst="rect">
            <a:avLst/>
          </a:prstGeom>
          <a:noFill/>
          <a:ln>
            <a:solidFill>
              <a:srgbClr val="0070C0"/>
            </a:solidFill>
          </a:ln>
        </p:spPr>
        <p:txBody>
          <a:bodyPr wrap="square" rtlCol="0">
            <a:spAutoFit/>
          </a:bodyPr>
          <a:lstStyle/>
          <a:p>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本マニュアルにつきましては、至らない点も多々あるかと存じます。</a:t>
            </a:r>
            <a:endPar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endParaRPr>
          </a:p>
          <a:p>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ご不明点や改善点等ございましたら、ご意見をいただけますと幸いです。</a:t>
            </a:r>
            <a:endPar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endParaRPr>
          </a:p>
          <a:p>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今後とも</a:t>
            </a:r>
            <a:r>
              <a:rPr kumimoji="1" lang="en-US" altLang="ja-JP" sz="1400" dirty="0" err="1">
                <a:solidFill>
                  <a:schemeClr val="tx2">
                    <a:lumMod val="60000"/>
                    <a:lumOff val="40000"/>
                  </a:schemeClr>
                </a:solidFill>
                <a:latin typeface="UD Digi Kyokasho NK-R" panose="02020400000000000000" pitchFamily="18" charset="-128"/>
                <a:ea typeface="UD Digi Kyokasho NK-R" panose="02020400000000000000" pitchFamily="18" charset="-128"/>
              </a:rPr>
              <a:t>Konnect</a:t>
            </a:r>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　</a:t>
            </a:r>
            <a:r>
              <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Office</a:t>
            </a:r>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の円滑な運用に努めてまいりますので、</a:t>
            </a:r>
            <a:endPar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endParaRPr>
          </a:p>
          <a:p>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ご利用のほど宜しくお願いいたします。</a:t>
            </a:r>
            <a:endPar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endParaRPr>
          </a:p>
          <a:p>
            <a:endPar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endParaRPr>
          </a:p>
          <a:p>
            <a:pPr algn="r"/>
            <a:r>
              <a:rPr kumimoji="1" lang="ja-JP" altLang="en-US" sz="1400" dirty="0">
                <a:solidFill>
                  <a:schemeClr val="tx2">
                    <a:lumMod val="60000"/>
                    <a:lumOff val="40000"/>
                  </a:schemeClr>
                </a:solidFill>
                <a:latin typeface="UD Digi Kyokasho NK-R" panose="02020400000000000000" pitchFamily="18" charset="-128"/>
                <a:ea typeface="UD Digi Kyokasho NK-R" panose="02020400000000000000" pitchFamily="18" charset="-128"/>
              </a:rPr>
              <a:t>川口工業健康保険組合</a:t>
            </a:r>
            <a:endParaRPr kumimoji="1" lang="en-US" altLang="ja-JP" sz="1400" dirty="0">
              <a:solidFill>
                <a:schemeClr val="tx2">
                  <a:lumMod val="60000"/>
                  <a:lumOff val="40000"/>
                </a:schemeClr>
              </a:solidFill>
              <a:latin typeface="UD Digi Kyokasho NK-R" panose="02020400000000000000" pitchFamily="18" charset="-128"/>
              <a:ea typeface="UD Digi Kyokasho NK-R" panose="02020400000000000000" pitchFamily="18"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FA56B-E079-7782-0013-2F17F2BBF53A}"/>
            </a:ext>
          </a:extLst>
        </p:cNvPr>
        <p:cNvGrpSpPr/>
        <p:nvPr/>
      </p:nvGrpSpPr>
      <p:grpSpPr>
        <a:xfrm>
          <a:off x="0" y="0"/>
          <a:ext cx="0" cy="0"/>
          <a:chOff x="0" y="0"/>
          <a:chExt cx="0" cy="0"/>
        </a:xfrm>
      </p:grpSpPr>
      <p:pic>
        <p:nvPicPr>
          <p:cNvPr id="67" name="図 66">
            <a:extLst>
              <a:ext uri="{FF2B5EF4-FFF2-40B4-BE49-F238E27FC236}">
                <a16:creationId xmlns:a16="http://schemas.microsoft.com/office/drawing/2014/main" id="{E655AAD4-2803-411F-82F0-E16726F29922}"/>
              </a:ext>
            </a:extLst>
          </p:cNvPr>
          <p:cNvPicPr>
            <a:picLocks noChangeAspect="1"/>
          </p:cNvPicPr>
          <p:nvPr/>
        </p:nvPicPr>
        <p:blipFill>
          <a:blip r:embed="rId2"/>
          <a:srcRect l="22599" t="38133" b="12847"/>
          <a:stretch>
            <a:fillRect/>
          </a:stretch>
        </p:blipFill>
        <p:spPr>
          <a:xfrm>
            <a:off x="837286" y="7693931"/>
            <a:ext cx="4696237" cy="1680871"/>
          </a:xfrm>
          <a:prstGeom prst="rect">
            <a:avLst/>
          </a:prstGeom>
          <a:ln>
            <a:noFill/>
          </a:ln>
          <a:effectLst>
            <a:outerShdw blurRad="50800" dist="38100" dir="2700000" algn="tl" rotWithShape="0">
              <a:prstClr val="black">
                <a:alpha val="40000"/>
              </a:prstClr>
            </a:outerShdw>
          </a:effectLst>
        </p:spPr>
      </p:pic>
      <p:pic>
        <p:nvPicPr>
          <p:cNvPr id="36" name="図 35">
            <a:extLst>
              <a:ext uri="{FF2B5EF4-FFF2-40B4-BE49-F238E27FC236}">
                <a16:creationId xmlns:a16="http://schemas.microsoft.com/office/drawing/2014/main" id="{5DB06EC5-3629-BBC5-30CF-62B8F08892B3}"/>
              </a:ext>
            </a:extLst>
          </p:cNvPr>
          <p:cNvPicPr>
            <a:picLocks noChangeAspect="1"/>
          </p:cNvPicPr>
          <p:nvPr/>
        </p:nvPicPr>
        <p:blipFill>
          <a:blip r:embed="rId3"/>
          <a:srcRect l="13608" t="26923" r="32401" b="13040"/>
          <a:stretch>
            <a:fillRect/>
          </a:stretch>
        </p:blipFill>
        <p:spPr>
          <a:xfrm>
            <a:off x="818518" y="3769283"/>
            <a:ext cx="4889952" cy="2888594"/>
          </a:xfrm>
          <a:prstGeom prst="rect">
            <a:avLst/>
          </a:prstGeom>
        </p:spPr>
      </p:pic>
      <p:pic>
        <p:nvPicPr>
          <p:cNvPr id="49" name="図 48">
            <a:extLst>
              <a:ext uri="{FF2B5EF4-FFF2-40B4-BE49-F238E27FC236}">
                <a16:creationId xmlns:a16="http://schemas.microsoft.com/office/drawing/2014/main" id="{59C57595-00AF-6990-A570-9DBD0476643C}"/>
              </a:ext>
            </a:extLst>
          </p:cNvPr>
          <p:cNvPicPr>
            <a:picLocks noChangeAspect="1"/>
          </p:cNvPicPr>
          <p:nvPr/>
        </p:nvPicPr>
        <p:blipFill>
          <a:blip r:embed="rId4"/>
          <a:srcRect l="4143" r="3858" b="15994"/>
          <a:stretch>
            <a:fillRect/>
          </a:stretch>
        </p:blipFill>
        <p:spPr>
          <a:xfrm>
            <a:off x="3982398" y="4309845"/>
            <a:ext cx="2741176" cy="1277565"/>
          </a:xfrm>
          <a:prstGeom prst="rect">
            <a:avLst/>
          </a:prstGeom>
          <a:ln>
            <a:noFill/>
          </a:ln>
          <a:effectLst>
            <a:outerShdw blurRad="50800" dist="38100" dir="2700000" algn="tl" rotWithShape="0">
              <a:prstClr val="black">
                <a:alpha val="40000"/>
              </a:prstClr>
            </a:outerShdw>
          </a:effectLst>
        </p:spPr>
      </p:pic>
      <p:sp>
        <p:nvSpPr>
          <p:cNvPr id="56" name="Footer Placeholder 4">
            <a:extLst>
              <a:ext uri="{FF2B5EF4-FFF2-40B4-BE49-F238E27FC236}">
                <a16:creationId xmlns:a16="http://schemas.microsoft.com/office/drawing/2014/main" id="{D1B60C6F-88C1-6F44-5AA3-C0105CBBBE9E}"/>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10</a:t>
            </a:fld>
            <a:endParaRPr lang="en-US" dirty="0"/>
          </a:p>
        </p:txBody>
      </p:sp>
      <p:sp>
        <p:nvSpPr>
          <p:cNvPr id="9" name="テキスト ボックス 8">
            <a:extLst>
              <a:ext uri="{FF2B5EF4-FFF2-40B4-BE49-F238E27FC236}">
                <a16:creationId xmlns:a16="http://schemas.microsoft.com/office/drawing/2014/main" id="{781A79D1-9B88-6AE3-9926-290A4FE69C84}"/>
              </a:ext>
            </a:extLst>
          </p:cNvPr>
          <p:cNvSpPr txBox="1"/>
          <p:nvPr/>
        </p:nvSpPr>
        <p:spPr>
          <a:xfrm>
            <a:off x="70733" y="395744"/>
            <a:ext cx="5424883" cy="668966"/>
          </a:xfrm>
          <a:prstGeom prst="rect">
            <a:avLst/>
          </a:prstGeom>
          <a:noFill/>
        </p:spPr>
        <p:txBody>
          <a:bodyPr wrap="none" rtlCol="0">
            <a:spAutoFit/>
          </a:bodyPr>
          <a:lstStyle/>
          <a:p>
            <a:pPr>
              <a:lnSpc>
                <a:spcPct val="150000"/>
              </a:lnSpc>
            </a:pPr>
            <a:r>
              <a:rPr lang="ja-JP" altLang="en-US" sz="2000" b="1" dirty="0">
                <a:latin typeface="BIZ UD明朝 Medium" panose="02020500000000000000" pitchFamily="17" charset="-128"/>
                <a:ea typeface="BIZ UD明朝 Medium" panose="02020500000000000000" pitchFamily="17" charset="-128"/>
              </a:rPr>
              <a:t>　</a:t>
            </a:r>
            <a:r>
              <a:rPr lang="ja-JP" altLang="en-US" sz="2000" b="1" dirty="0">
                <a:solidFill>
                  <a:srgbClr val="0070C0"/>
                </a:solidFill>
                <a:latin typeface="BIZ UD明朝 Medium" panose="02020500000000000000" pitchFamily="17" charset="-128"/>
                <a:ea typeface="BIZ UD明朝 Medium" panose="02020500000000000000" pitchFamily="17" charset="-128"/>
              </a:rPr>
              <a:t>≪暗号化ツールのインストール≫</a:t>
            </a:r>
            <a:r>
              <a:rPr lang="en-US" altLang="ja-JP" sz="2000" b="1" dirty="0">
                <a:solidFill>
                  <a:srgbClr val="FF0000"/>
                </a:solidFill>
                <a:latin typeface="UD Digi Kyokasho NK-R" panose="02020400000000000000" pitchFamily="18" charset="-128"/>
                <a:ea typeface="UD Digi Kyokasho NK-R" panose="02020400000000000000" pitchFamily="18" charset="-128"/>
              </a:rPr>
              <a:t> </a:t>
            </a:r>
            <a:r>
              <a:rPr lang="en-US" altLang="ja-JP" sz="1200" b="1" dirty="0">
                <a:solidFill>
                  <a:srgbClr val="FF0000"/>
                </a:solidFill>
                <a:latin typeface="UD Digi Kyokasho NK-R" panose="02020400000000000000" pitchFamily="18" charset="-128"/>
                <a:ea typeface="UD Digi Kyokasho NK-R" panose="02020400000000000000" pitchFamily="18" charset="-128"/>
              </a:rPr>
              <a:t>※</a:t>
            </a:r>
            <a:r>
              <a:rPr lang="ja-JP" altLang="en-US" sz="1200" dirty="0">
                <a:solidFill>
                  <a:srgbClr val="FF0000"/>
                </a:solidFill>
                <a:latin typeface="UD Digi Kyokasho NK-R" panose="02020400000000000000" pitchFamily="18" charset="-128"/>
                <a:ea typeface="UD Digi Kyokasho NK-R" panose="02020400000000000000" pitchFamily="18" charset="-128"/>
              </a:rPr>
              <a:t>初回のみ実施</a:t>
            </a:r>
            <a:endParaRPr lang="ja-JP" altLang="en-US" sz="2000" b="1" dirty="0">
              <a:solidFill>
                <a:srgbClr val="0070C0"/>
              </a:solidFill>
              <a:latin typeface="BIZ UD明朝 Medium" panose="02020500000000000000" pitchFamily="17" charset="-128"/>
              <a:ea typeface="BIZ UD明朝 Medium" panose="02020500000000000000" pitchFamily="17" charset="-128"/>
            </a:endParaRPr>
          </a:p>
          <a:p>
            <a:pPr>
              <a:lnSpc>
                <a:spcPct val="150000"/>
              </a:lnSpc>
            </a:pPr>
            <a:r>
              <a:rPr lang="ja-JP" altLang="en-US" sz="600" b="1" dirty="0">
                <a:latin typeface="BIZ UDゴシック" panose="020B0400000000000000" pitchFamily="49" charset="-128"/>
                <a:ea typeface="BIZ UDゴシック" panose="020B0400000000000000" pitchFamily="49" charset="-128"/>
              </a:rPr>
              <a:t>　</a:t>
            </a:r>
            <a:endParaRPr lang="en-US" altLang="ja-JP" sz="600" b="1" dirty="0">
              <a:latin typeface="BIZ UDゴシック" panose="020B0400000000000000" pitchFamily="49" charset="-128"/>
              <a:ea typeface="BIZ UDゴシック" panose="020B0400000000000000" pitchFamily="49" charset="-128"/>
            </a:endParaRPr>
          </a:p>
        </p:txBody>
      </p:sp>
      <p:sp>
        <p:nvSpPr>
          <p:cNvPr id="17" name="正方形/長方形 16">
            <a:extLst>
              <a:ext uri="{FF2B5EF4-FFF2-40B4-BE49-F238E27FC236}">
                <a16:creationId xmlns:a16="http://schemas.microsoft.com/office/drawing/2014/main" id="{4B61D505-B054-26B0-3010-2D0A7055E9D7}"/>
              </a:ext>
            </a:extLst>
          </p:cNvPr>
          <p:cNvSpPr/>
          <p:nvPr/>
        </p:nvSpPr>
        <p:spPr>
          <a:xfrm>
            <a:off x="501650" y="811337"/>
            <a:ext cx="5854700" cy="730189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lvl="0"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①「川口工業健康保険組合」のホームページへアクセス</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②ページ上部の「申請書一覧」をクリック</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③）「</a:t>
            </a:r>
            <a:r>
              <a:rPr lang="en-US" altLang="ja-JP" sz="1400" dirty="0">
                <a:solidFill>
                  <a:schemeClr val="tx1"/>
                </a:solidFill>
                <a:latin typeface="UD Digi Kyokasho NK-R" panose="02020400000000000000" pitchFamily="18" charset="-128"/>
                <a:ea typeface="UD Digi Kyokasho NK-R" panose="02020400000000000000" pitchFamily="18" charset="-128"/>
              </a:rPr>
              <a:t>【Konnect Office</a:t>
            </a:r>
            <a:r>
              <a:rPr lang="ja-JP" altLang="en-US" sz="1400" dirty="0">
                <a:solidFill>
                  <a:schemeClr val="tx1"/>
                </a:solidFill>
                <a:latin typeface="UD Digi Kyokasho NK-R" panose="02020400000000000000" pitchFamily="18" charset="-128"/>
                <a:ea typeface="UD Digi Kyokasho NK-R" panose="02020400000000000000" pitchFamily="18" charset="-128"/>
              </a:rPr>
              <a:t>用</a:t>
            </a:r>
            <a:r>
              <a:rPr lang="en-US" altLang="ja-JP" sz="1400" dirty="0">
                <a:solidFill>
                  <a:schemeClr val="tx1"/>
                </a:solidFill>
                <a:latin typeface="UD Digi Kyokasho NK-R" panose="02020400000000000000" pitchFamily="18" charset="-128"/>
                <a:ea typeface="UD Digi Kyokasho NK-R" panose="02020400000000000000" pitchFamily="18" charset="-128"/>
              </a:rPr>
              <a:t>】</a:t>
            </a:r>
            <a:r>
              <a:rPr lang="ja-JP" altLang="en-US" sz="1400" dirty="0">
                <a:solidFill>
                  <a:schemeClr val="tx1"/>
                </a:solidFill>
                <a:latin typeface="UD Digi Kyokasho NK-R" panose="02020400000000000000" pitchFamily="18" charset="-128"/>
                <a:ea typeface="UD Digi Kyokasho NK-R" panose="02020400000000000000" pitchFamily="18" charset="-128"/>
              </a:rPr>
              <a:t>電子媒体届出ツール一式」をダウンロード</a:t>
            </a:r>
          </a:p>
        </p:txBody>
      </p:sp>
      <p:sp>
        <p:nvSpPr>
          <p:cNvPr id="3" name="テキスト ボックス 36">
            <a:extLst>
              <a:ext uri="{FF2B5EF4-FFF2-40B4-BE49-F238E27FC236}">
                <a16:creationId xmlns:a16="http://schemas.microsoft.com/office/drawing/2014/main" id="{BD9CE8CB-4555-87FA-145B-E6B0E83E0638}"/>
              </a:ext>
            </a:extLst>
          </p:cNvPr>
          <p:cNvSpPr txBox="1"/>
          <p:nvPr/>
        </p:nvSpPr>
        <p:spPr>
          <a:xfrm>
            <a:off x="933134" y="1449858"/>
            <a:ext cx="4469109"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en-US" altLang="ja-JP" sz="1200" b="1" dirty="0">
                <a:latin typeface="UD Digi Kyokasho NK-R" panose="02020400000000000000" pitchFamily="18" charset="-128"/>
                <a:ea typeface="UD Digi Kyokasho NK-R" panose="02020400000000000000" pitchFamily="18" charset="-128"/>
              </a:rPr>
              <a:t>URL</a:t>
            </a:r>
            <a:r>
              <a:rPr kumimoji="1" lang="ja-JP" altLang="en-US" sz="1200" b="1" dirty="0">
                <a:latin typeface="UD Digi Kyokasho NK-R" panose="02020400000000000000" pitchFamily="18" charset="-128"/>
                <a:ea typeface="UD Digi Kyokasho NK-R" panose="02020400000000000000" pitchFamily="18" charset="-128"/>
              </a:rPr>
              <a:t>　：</a:t>
            </a:r>
            <a:r>
              <a:rPr kumimoji="1" lang="ja-JP" altLang="en-US" sz="1200" b="1" dirty="0">
                <a:solidFill>
                  <a:srgbClr val="0066FF"/>
                </a:solidFill>
                <a:latin typeface="UD Digi Kyokasho NK-R" panose="02020400000000000000" pitchFamily="18" charset="-128"/>
                <a:ea typeface="UD Digi Kyokasho NK-R" panose="02020400000000000000" pitchFamily="18" charset="-128"/>
              </a:rPr>
              <a:t>　</a:t>
            </a:r>
            <a:r>
              <a:rPr kumimoji="1" lang="en-US" altLang="ja-JP" sz="1200" b="1" u="sng" dirty="0">
                <a:solidFill>
                  <a:srgbClr val="0066FF"/>
                </a:solidFill>
                <a:latin typeface="UD Digi Kyokasho NK-R" panose="02020400000000000000" pitchFamily="18" charset="-128"/>
                <a:ea typeface="UD Digi Kyokasho NK-R" panose="02020400000000000000" pitchFamily="18" charset="-128"/>
              </a:rPr>
              <a:t>http://www.kawakokenpo.jp/</a:t>
            </a:r>
            <a:endParaRPr kumimoji="1" lang="ja-JP" altLang="en-US" sz="1200" b="1" u="sng" dirty="0">
              <a:solidFill>
                <a:srgbClr val="0066FF"/>
              </a:solidFill>
              <a:latin typeface="UD Digi Kyokasho NK-R" panose="02020400000000000000" pitchFamily="18" charset="-128"/>
              <a:ea typeface="UD Digi Kyokasho NK-R" panose="02020400000000000000" pitchFamily="18" charset="-128"/>
            </a:endParaRPr>
          </a:p>
        </p:txBody>
      </p:sp>
      <p:sp>
        <p:nvSpPr>
          <p:cNvPr id="4" name="正方形/長方形 3">
            <a:extLst>
              <a:ext uri="{FF2B5EF4-FFF2-40B4-BE49-F238E27FC236}">
                <a16:creationId xmlns:a16="http://schemas.microsoft.com/office/drawing/2014/main" id="{179BC4C5-09B1-DBC2-1FFD-1B89EB9F0650}"/>
              </a:ext>
            </a:extLst>
          </p:cNvPr>
          <p:cNvSpPr/>
          <p:nvPr/>
        </p:nvSpPr>
        <p:spPr>
          <a:xfrm>
            <a:off x="976002" y="1212390"/>
            <a:ext cx="2266125" cy="224898"/>
          </a:xfrm>
          <a:prstGeom prst="rect">
            <a:avLst/>
          </a:prstGeom>
          <a:solidFill>
            <a:schemeClr val="bg1"/>
          </a:solidFill>
          <a:ln w="19050" cmpd="dbl">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川口工業健康保険組合</a:t>
            </a:r>
          </a:p>
        </p:txBody>
      </p:sp>
      <p:sp>
        <p:nvSpPr>
          <p:cNvPr id="5" name="正方形/長方形 4">
            <a:extLst>
              <a:ext uri="{FF2B5EF4-FFF2-40B4-BE49-F238E27FC236}">
                <a16:creationId xmlns:a16="http://schemas.microsoft.com/office/drawing/2014/main" id="{3F5C70A1-E661-E9F7-2BF1-7E40BCC26EE9}"/>
              </a:ext>
            </a:extLst>
          </p:cNvPr>
          <p:cNvSpPr/>
          <p:nvPr/>
        </p:nvSpPr>
        <p:spPr>
          <a:xfrm>
            <a:off x="3192870" y="1191224"/>
            <a:ext cx="518491" cy="260104"/>
          </a:xfrm>
          <a:prstGeom prst="rect">
            <a:avLst/>
          </a:prstGeom>
          <a:solidFill>
            <a:schemeClr val="bg1">
              <a:lumMod val="50000"/>
            </a:schemeClr>
          </a:solidFill>
          <a:ln w="19050" cmpd="dbl">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kumimoji="1" lang="ja-JP" altLang="en-US" sz="1200" dirty="0">
                <a:latin typeface="BIZ UDPゴシック" panose="020B0400000000000000" pitchFamily="50" charset="-128"/>
                <a:ea typeface="BIZ UDPゴシック" panose="020B0400000000000000" pitchFamily="50" charset="-128"/>
              </a:rPr>
              <a:t>検索</a:t>
            </a:r>
          </a:p>
        </p:txBody>
      </p:sp>
      <p:sp>
        <p:nvSpPr>
          <p:cNvPr id="6" name="矢印: 下 5">
            <a:extLst>
              <a:ext uri="{FF2B5EF4-FFF2-40B4-BE49-F238E27FC236}">
                <a16:creationId xmlns:a16="http://schemas.microsoft.com/office/drawing/2014/main" id="{36880391-705C-0816-A7A8-26B60D4B2C3E}"/>
              </a:ext>
            </a:extLst>
          </p:cNvPr>
          <p:cNvSpPr/>
          <p:nvPr/>
        </p:nvSpPr>
        <p:spPr>
          <a:xfrm rot="8174882">
            <a:off x="3766299" y="1310503"/>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pic>
        <p:nvPicPr>
          <p:cNvPr id="21" name="図 20">
            <a:extLst>
              <a:ext uri="{FF2B5EF4-FFF2-40B4-BE49-F238E27FC236}">
                <a16:creationId xmlns:a16="http://schemas.microsoft.com/office/drawing/2014/main" id="{6C408296-010E-2AB5-D7B9-60A9DBCC68B4}"/>
              </a:ext>
            </a:extLst>
          </p:cNvPr>
          <p:cNvPicPr>
            <a:picLocks noChangeAspect="1"/>
          </p:cNvPicPr>
          <p:nvPr/>
        </p:nvPicPr>
        <p:blipFill>
          <a:blip r:embed="rId5"/>
          <a:srcRect l="12190" t="14393" r="11048" b="64328"/>
          <a:stretch>
            <a:fillRect/>
          </a:stretch>
        </p:blipFill>
        <p:spPr>
          <a:xfrm>
            <a:off x="781998" y="2164881"/>
            <a:ext cx="5264332" cy="966927"/>
          </a:xfrm>
          <a:prstGeom prst="rect">
            <a:avLst/>
          </a:prstGeom>
        </p:spPr>
      </p:pic>
      <p:sp>
        <p:nvSpPr>
          <p:cNvPr id="22" name="テキスト ボックス 21">
            <a:extLst>
              <a:ext uri="{FF2B5EF4-FFF2-40B4-BE49-F238E27FC236}">
                <a16:creationId xmlns:a16="http://schemas.microsoft.com/office/drawing/2014/main" id="{9379D30E-7400-B70F-7171-D96BCFEEEC5C}"/>
              </a:ext>
            </a:extLst>
          </p:cNvPr>
          <p:cNvSpPr txBox="1"/>
          <p:nvPr/>
        </p:nvSpPr>
        <p:spPr>
          <a:xfrm>
            <a:off x="5232249" y="2242466"/>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24" name="四角形: 角を丸くする 23">
            <a:extLst>
              <a:ext uri="{FF2B5EF4-FFF2-40B4-BE49-F238E27FC236}">
                <a16:creationId xmlns:a16="http://schemas.microsoft.com/office/drawing/2014/main" id="{EB3F91F0-4CB2-A125-86DF-EB468A677FB2}"/>
              </a:ext>
            </a:extLst>
          </p:cNvPr>
          <p:cNvSpPr/>
          <p:nvPr/>
        </p:nvSpPr>
        <p:spPr>
          <a:xfrm>
            <a:off x="4444249" y="2554934"/>
            <a:ext cx="598014" cy="26530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 name="矢印: 下 22">
            <a:extLst>
              <a:ext uri="{FF2B5EF4-FFF2-40B4-BE49-F238E27FC236}">
                <a16:creationId xmlns:a16="http://schemas.microsoft.com/office/drawing/2014/main" id="{ECFF3163-5F52-9006-BBC5-C03DB8B2B499}"/>
              </a:ext>
            </a:extLst>
          </p:cNvPr>
          <p:cNvSpPr/>
          <p:nvPr/>
        </p:nvSpPr>
        <p:spPr>
          <a:xfrm rot="3231208">
            <a:off x="5011498" y="2404566"/>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29" name="テキスト ボックス 28">
            <a:extLst>
              <a:ext uri="{FF2B5EF4-FFF2-40B4-BE49-F238E27FC236}">
                <a16:creationId xmlns:a16="http://schemas.microsoft.com/office/drawing/2014/main" id="{88498E92-62FE-4F06-1AAA-80FB0EF37F9F}"/>
              </a:ext>
            </a:extLst>
          </p:cNvPr>
          <p:cNvSpPr txBox="1"/>
          <p:nvPr/>
        </p:nvSpPr>
        <p:spPr>
          <a:xfrm>
            <a:off x="2005183" y="5502919"/>
            <a:ext cx="817853"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①クリック</a:t>
            </a:r>
          </a:p>
        </p:txBody>
      </p:sp>
      <p:sp>
        <p:nvSpPr>
          <p:cNvPr id="30" name="四角形: 角を丸くする 29">
            <a:extLst>
              <a:ext uri="{FF2B5EF4-FFF2-40B4-BE49-F238E27FC236}">
                <a16:creationId xmlns:a16="http://schemas.microsoft.com/office/drawing/2014/main" id="{4DDAF8C7-9825-A46E-6502-D2BC41CD495E}"/>
              </a:ext>
            </a:extLst>
          </p:cNvPr>
          <p:cNvSpPr/>
          <p:nvPr/>
        </p:nvSpPr>
        <p:spPr>
          <a:xfrm>
            <a:off x="823937" y="5906709"/>
            <a:ext cx="2781412" cy="269988"/>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矢印: 下 30">
            <a:extLst>
              <a:ext uri="{FF2B5EF4-FFF2-40B4-BE49-F238E27FC236}">
                <a16:creationId xmlns:a16="http://schemas.microsoft.com/office/drawing/2014/main" id="{96A6B5FD-22FE-9A15-2876-27E1C435D18F}"/>
              </a:ext>
            </a:extLst>
          </p:cNvPr>
          <p:cNvSpPr/>
          <p:nvPr/>
        </p:nvSpPr>
        <p:spPr>
          <a:xfrm rot="3231208">
            <a:off x="1784432" y="5665019"/>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cxnSp>
        <p:nvCxnSpPr>
          <p:cNvPr id="40" name="直線矢印コネクタ 39">
            <a:extLst>
              <a:ext uri="{FF2B5EF4-FFF2-40B4-BE49-F238E27FC236}">
                <a16:creationId xmlns:a16="http://schemas.microsoft.com/office/drawing/2014/main" id="{EA246041-617D-4580-B148-5621D73C5D90}"/>
              </a:ext>
            </a:extLst>
          </p:cNvPr>
          <p:cNvCxnSpPr>
            <a:cxnSpLocks/>
          </p:cNvCxnSpPr>
          <p:nvPr/>
        </p:nvCxnSpPr>
        <p:spPr>
          <a:xfrm flipV="1">
            <a:off x="3337291" y="5174694"/>
            <a:ext cx="571006" cy="631712"/>
          </a:xfrm>
          <a:prstGeom prst="straightConnector1">
            <a:avLst/>
          </a:prstGeom>
          <a:ln w="44450">
            <a:solidFill>
              <a:srgbClr val="FF481D"/>
            </a:solidFill>
            <a:prstDash val="sysDash"/>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43" name="テキスト ボックス 42">
            <a:extLst>
              <a:ext uri="{FF2B5EF4-FFF2-40B4-BE49-F238E27FC236}">
                <a16:creationId xmlns:a16="http://schemas.microsoft.com/office/drawing/2014/main" id="{A953BFD7-E667-E174-AF72-F4E0B08791AB}"/>
              </a:ext>
            </a:extLst>
          </p:cNvPr>
          <p:cNvSpPr txBox="1"/>
          <p:nvPr/>
        </p:nvSpPr>
        <p:spPr>
          <a:xfrm>
            <a:off x="3790893" y="3950886"/>
            <a:ext cx="2502739" cy="430887"/>
          </a:xfrm>
          <a:prstGeom prst="rect">
            <a:avLst/>
          </a:prstGeom>
          <a:solidFill>
            <a:srgbClr val="FFFF00"/>
          </a:solid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パソコンに</a:t>
            </a:r>
            <a:r>
              <a:rPr kumimoji="1" lang="ja-JP" altLang="en-US" sz="1100" b="1" dirty="0">
                <a:solidFill>
                  <a:srgbClr val="0070C0"/>
                </a:solidFill>
                <a:latin typeface="BIZ UDPゴシック" panose="020B0400000000000000" pitchFamily="50" charset="-128"/>
                <a:ea typeface="BIZ UDPゴシック" panose="020B0400000000000000" pitchFamily="50" charset="-128"/>
              </a:rPr>
              <a:t>「</a:t>
            </a:r>
            <a:r>
              <a:rPr kumimoji="1" lang="en-US" altLang="ja-JP" sz="1100" b="1" dirty="0">
                <a:solidFill>
                  <a:srgbClr val="0070C0"/>
                </a:solidFill>
                <a:latin typeface="BIZ UDPゴシック" panose="020B0400000000000000" pitchFamily="50" charset="-128"/>
                <a:ea typeface="BIZ UDPゴシック" panose="020B0400000000000000" pitchFamily="50" charset="-128"/>
              </a:rPr>
              <a:t>Konnect.zip</a:t>
            </a:r>
            <a:r>
              <a:rPr kumimoji="1" lang="ja-JP" altLang="en-US" sz="1100" b="1" dirty="0">
                <a:solidFill>
                  <a:srgbClr val="0070C0"/>
                </a:solidFill>
                <a:latin typeface="BIZ UDPゴシック" panose="020B0400000000000000" pitchFamily="50" charset="-128"/>
                <a:ea typeface="BIZ UDPゴシック" panose="020B0400000000000000" pitchFamily="50" charset="-128"/>
              </a:rPr>
              <a:t>」</a:t>
            </a:r>
            <a:r>
              <a:rPr kumimoji="1" lang="ja-JP" altLang="en-US" sz="1100" b="1" dirty="0">
                <a:latin typeface="BIZ UDPゴシック" panose="020B0400000000000000" pitchFamily="50" charset="-128"/>
                <a:ea typeface="BIZ UDPゴシック" panose="020B0400000000000000" pitchFamily="50" charset="-128"/>
              </a:rPr>
              <a:t>という</a:t>
            </a:r>
            <a:endParaRPr kumimoji="1" lang="en-US" altLang="ja-JP" sz="1100" b="1" dirty="0">
              <a:latin typeface="BIZ UDPゴシック" panose="020B0400000000000000" pitchFamily="50" charset="-128"/>
              <a:ea typeface="BIZ UDPゴシック" panose="020B0400000000000000" pitchFamily="50" charset="-128"/>
            </a:endParaRPr>
          </a:p>
          <a:p>
            <a:r>
              <a:rPr kumimoji="1" lang="ja-JP" altLang="en-US" sz="1100" b="1" dirty="0">
                <a:latin typeface="BIZ UDPゴシック" panose="020B0400000000000000" pitchFamily="50" charset="-128"/>
                <a:ea typeface="BIZ UDPゴシック" panose="020B0400000000000000" pitchFamily="50" charset="-128"/>
              </a:rPr>
              <a:t>　　ファイルがダウンロードされる</a:t>
            </a:r>
          </a:p>
        </p:txBody>
      </p:sp>
      <p:sp>
        <p:nvSpPr>
          <p:cNvPr id="51" name="四角形: 角を丸くする 50">
            <a:extLst>
              <a:ext uri="{FF2B5EF4-FFF2-40B4-BE49-F238E27FC236}">
                <a16:creationId xmlns:a16="http://schemas.microsoft.com/office/drawing/2014/main" id="{E24E572B-5657-A88F-13EC-09507DBCA040}"/>
              </a:ext>
            </a:extLst>
          </p:cNvPr>
          <p:cNvSpPr/>
          <p:nvPr/>
        </p:nvSpPr>
        <p:spPr>
          <a:xfrm>
            <a:off x="4064813" y="4845628"/>
            <a:ext cx="2487668" cy="37685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52" name="直線矢印コネクタ 51">
            <a:extLst>
              <a:ext uri="{FF2B5EF4-FFF2-40B4-BE49-F238E27FC236}">
                <a16:creationId xmlns:a16="http://schemas.microsoft.com/office/drawing/2014/main" id="{C236325C-CC4A-E7B0-8F7F-105574BB39A8}"/>
              </a:ext>
            </a:extLst>
          </p:cNvPr>
          <p:cNvCxnSpPr>
            <a:cxnSpLocks/>
          </p:cNvCxnSpPr>
          <p:nvPr/>
        </p:nvCxnSpPr>
        <p:spPr>
          <a:xfrm>
            <a:off x="5533523" y="5222478"/>
            <a:ext cx="0" cy="1936982"/>
          </a:xfrm>
          <a:prstGeom prst="straightConnector1">
            <a:avLst/>
          </a:prstGeom>
          <a:ln w="44450" cmpd="sng">
            <a:solidFill>
              <a:srgbClr val="FF481D"/>
            </a:solidFill>
            <a:prstDash val="solid"/>
            <a:headEnd w="lg" len="lg"/>
            <a:tailEnd type="none"/>
          </a:ln>
          <a:effectLst/>
        </p:spPr>
        <p:style>
          <a:lnRef idx="2">
            <a:schemeClr val="accent1"/>
          </a:lnRef>
          <a:fillRef idx="0">
            <a:schemeClr val="accent1"/>
          </a:fillRef>
          <a:effectRef idx="1">
            <a:schemeClr val="accent1"/>
          </a:effectRef>
          <a:fontRef idx="minor">
            <a:schemeClr val="tx1"/>
          </a:fontRef>
        </p:style>
      </p:cxnSp>
      <p:cxnSp>
        <p:nvCxnSpPr>
          <p:cNvPr id="54" name="直線矢印コネクタ 53">
            <a:extLst>
              <a:ext uri="{FF2B5EF4-FFF2-40B4-BE49-F238E27FC236}">
                <a16:creationId xmlns:a16="http://schemas.microsoft.com/office/drawing/2014/main" id="{1F95BB05-1A50-1B1A-823A-A92D9B879E14}"/>
              </a:ext>
            </a:extLst>
          </p:cNvPr>
          <p:cNvCxnSpPr>
            <a:cxnSpLocks/>
          </p:cNvCxnSpPr>
          <p:nvPr/>
        </p:nvCxnSpPr>
        <p:spPr>
          <a:xfrm flipH="1">
            <a:off x="4940343" y="7159460"/>
            <a:ext cx="593180" cy="0"/>
          </a:xfrm>
          <a:prstGeom prst="straightConnector1">
            <a:avLst/>
          </a:prstGeom>
          <a:ln w="44450">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57" name="テキスト ボックス 56">
            <a:extLst>
              <a:ext uri="{FF2B5EF4-FFF2-40B4-BE49-F238E27FC236}">
                <a16:creationId xmlns:a16="http://schemas.microsoft.com/office/drawing/2014/main" id="{AE610774-B35E-58FF-663B-7B161DAB8C97}"/>
              </a:ext>
            </a:extLst>
          </p:cNvPr>
          <p:cNvSpPr txBox="1"/>
          <p:nvPr/>
        </p:nvSpPr>
        <p:spPr>
          <a:xfrm>
            <a:off x="3418328" y="4570463"/>
            <a:ext cx="2473754" cy="253916"/>
          </a:xfrm>
          <a:prstGeom prst="rect">
            <a:avLst/>
          </a:prstGeom>
          <a:solidFill>
            <a:srgbClr val="FF5050"/>
          </a:solidFill>
        </p:spPr>
        <p:txBody>
          <a:bodyPr wrap="none" rtlCol="0">
            <a:spAutoFit/>
          </a:bodyPr>
          <a:lstStyle/>
          <a:p>
            <a:r>
              <a:rPr kumimoji="1" lang="ja-JP" altLang="en-US" sz="1050" b="1" dirty="0">
                <a:solidFill>
                  <a:schemeClr val="bg1"/>
                </a:solidFill>
                <a:latin typeface="BIZ UDPゴシック" panose="020B0400000000000000" pitchFamily="50" charset="-128"/>
                <a:ea typeface="BIZ UDPゴシック" panose="020B0400000000000000" pitchFamily="50" charset="-128"/>
              </a:rPr>
              <a:t>②ファイルを開く（ファイルを展開する）</a:t>
            </a:r>
          </a:p>
        </p:txBody>
      </p:sp>
      <p:pic>
        <p:nvPicPr>
          <p:cNvPr id="59" name="図 58">
            <a:extLst>
              <a:ext uri="{FF2B5EF4-FFF2-40B4-BE49-F238E27FC236}">
                <a16:creationId xmlns:a16="http://schemas.microsoft.com/office/drawing/2014/main" id="{0F4CB6D5-EC62-AE48-8773-723535ED996E}"/>
              </a:ext>
            </a:extLst>
          </p:cNvPr>
          <p:cNvPicPr>
            <a:picLocks noChangeAspect="1"/>
          </p:cNvPicPr>
          <p:nvPr/>
        </p:nvPicPr>
        <p:blipFill>
          <a:blip r:embed="rId6"/>
          <a:srcRect l="24032" t="43908" r="11380" b="33873"/>
          <a:stretch>
            <a:fillRect/>
          </a:stretch>
        </p:blipFill>
        <p:spPr>
          <a:xfrm>
            <a:off x="928736" y="6741459"/>
            <a:ext cx="3918857" cy="660309"/>
          </a:xfrm>
          <a:prstGeom prst="rect">
            <a:avLst/>
          </a:prstGeom>
          <a:ln>
            <a:noFill/>
          </a:ln>
          <a:effectLst>
            <a:outerShdw blurRad="50800" dist="38100" dir="2700000" algn="tl" rotWithShape="0">
              <a:prstClr val="black">
                <a:alpha val="40000"/>
              </a:prstClr>
            </a:outerShdw>
          </a:effectLst>
        </p:spPr>
      </p:pic>
      <p:sp>
        <p:nvSpPr>
          <p:cNvPr id="61" name="四角形: 角を丸くする 60">
            <a:extLst>
              <a:ext uri="{FF2B5EF4-FFF2-40B4-BE49-F238E27FC236}">
                <a16:creationId xmlns:a16="http://schemas.microsoft.com/office/drawing/2014/main" id="{6120DD20-61A2-3961-6A79-3E5B754A96D8}"/>
              </a:ext>
            </a:extLst>
          </p:cNvPr>
          <p:cNvSpPr/>
          <p:nvPr/>
        </p:nvSpPr>
        <p:spPr>
          <a:xfrm>
            <a:off x="964447" y="6963109"/>
            <a:ext cx="3883146" cy="37685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64" name="直線矢印コネクタ 63">
            <a:extLst>
              <a:ext uri="{FF2B5EF4-FFF2-40B4-BE49-F238E27FC236}">
                <a16:creationId xmlns:a16="http://schemas.microsoft.com/office/drawing/2014/main" id="{9FCB12BB-F551-FADA-538C-6D0CCA5E5953}"/>
              </a:ext>
            </a:extLst>
          </p:cNvPr>
          <p:cNvCxnSpPr>
            <a:cxnSpLocks/>
          </p:cNvCxnSpPr>
          <p:nvPr/>
        </p:nvCxnSpPr>
        <p:spPr>
          <a:xfrm>
            <a:off x="2638034" y="7339959"/>
            <a:ext cx="0" cy="367352"/>
          </a:xfrm>
          <a:prstGeom prst="straightConnector1">
            <a:avLst/>
          </a:prstGeom>
          <a:ln w="44450">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69" name="テキスト ボックス 68">
            <a:extLst>
              <a:ext uri="{FF2B5EF4-FFF2-40B4-BE49-F238E27FC236}">
                <a16:creationId xmlns:a16="http://schemas.microsoft.com/office/drawing/2014/main" id="{CFE8188F-FA0F-30F3-0AA3-04BE749F6736}"/>
              </a:ext>
            </a:extLst>
          </p:cNvPr>
          <p:cNvSpPr txBox="1"/>
          <p:nvPr/>
        </p:nvSpPr>
        <p:spPr>
          <a:xfrm>
            <a:off x="849792" y="6517593"/>
            <a:ext cx="1228221" cy="253916"/>
          </a:xfrm>
          <a:prstGeom prst="rect">
            <a:avLst/>
          </a:prstGeom>
          <a:solidFill>
            <a:srgbClr val="FF5050"/>
          </a:solidFill>
        </p:spPr>
        <p:txBody>
          <a:bodyPr wrap="none" rtlCol="0">
            <a:spAutoFit/>
          </a:bodyPr>
          <a:lstStyle/>
          <a:p>
            <a:r>
              <a:rPr kumimoji="1" lang="ja-JP" altLang="en-US" sz="1050" b="1" dirty="0">
                <a:solidFill>
                  <a:schemeClr val="bg1"/>
                </a:solidFill>
                <a:latin typeface="BIZ UDPゴシック" panose="020B0400000000000000" pitchFamily="50" charset="-128"/>
                <a:ea typeface="BIZ UDPゴシック" panose="020B0400000000000000" pitchFamily="50" charset="-128"/>
              </a:rPr>
              <a:t>③フォルダを開く</a:t>
            </a:r>
          </a:p>
        </p:txBody>
      </p:sp>
      <p:sp>
        <p:nvSpPr>
          <p:cNvPr id="70" name="四角形: 角を丸くする 69">
            <a:extLst>
              <a:ext uri="{FF2B5EF4-FFF2-40B4-BE49-F238E27FC236}">
                <a16:creationId xmlns:a16="http://schemas.microsoft.com/office/drawing/2014/main" id="{AE3A6740-ED8A-C5C6-6099-CF495B6A322E}"/>
              </a:ext>
            </a:extLst>
          </p:cNvPr>
          <p:cNvSpPr/>
          <p:nvPr/>
        </p:nvSpPr>
        <p:spPr>
          <a:xfrm>
            <a:off x="933134" y="7872858"/>
            <a:ext cx="3883146" cy="37685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2" name="テキスト ボックス 71">
            <a:extLst>
              <a:ext uri="{FF2B5EF4-FFF2-40B4-BE49-F238E27FC236}">
                <a16:creationId xmlns:a16="http://schemas.microsoft.com/office/drawing/2014/main" id="{A4CD5D70-1F68-8659-E8FC-A9822DA98297}"/>
              </a:ext>
            </a:extLst>
          </p:cNvPr>
          <p:cNvSpPr txBox="1"/>
          <p:nvPr/>
        </p:nvSpPr>
        <p:spPr>
          <a:xfrm>
            <a:off x="873636" y="7478665"/>
            <a:ext cx="319318" cy="253916"/>
          </a:xfrm>
          <a:prstGeom prst="rect">
            <a:avLst/>
          </a:prstGeom>
          <a:solidFill>
            <a:srgbClr val="FF5050"/>
          </a:solidFill>
        </p:spPr>
        <p:txBody>
          <a:bodyPr wrap="none" rtlCol="0">
            <a:spAutoFit/>
          </a:bodyPr>
          <a:lstStyle/>
          <a:p>
            <a:r>
              <a:rPr kumimoji="1" lang="ja-JP" altLang="en-US" sz="1050" b="1" dirty="0">
                <a:solidFill>
                  <a:schemeClr val="bg1"/>
                </a:solidFill>
                <a:latin typeface="BIZ UDPゴシック" panose="020B0400000000000000" pitchFamily="50" charset="-128"/>
                <a:ea typeface="BIZ UDPゴシック" panose="020B0400000000000000" pitchFamily="50" charset="-128"/>
              </a:rPr>
              <a:t>④</a:t>
            </a:r>
          </a:p>
        </p:txBody>
      </p:sp>
      <p:sp>
        <p:nvSpPr>
          <p:cNvPr id="2" name="テキスト ボックス 1">
            <a:extLst>
              <a:ext uri="{FF2B5EF4-FFF2-40B4-BE49-F238E27FC236}">
                <a16:creationId xmlns:a16="http://schemas.microsoft.com/office/drawing/2014/main" id="{5C799898-8EBE-7E9A-9A0E-AC0F7CC14CE1}"/>
              </a:ext>
            </a:extLst>
          </p:cNvPr>
          <p:cNvSpPr txBox="1"/>
          <p:nvPr/>
        </p:nvSpPr>
        <p:spPr>
          <a:xfrm>
            <a:off x="0" y="18729"/>
            <a:ext cx="2185214" cy="446276"/>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r>
              <a:rPr lang="ja-JP" altLang="en-US" sz="1100" dirty="0">
                <a:solidFill>
                  <a:schemeClr val="bg1">
                    <a:lumMod val="50000"/>
                  </a:schemeClr>
                </a:solidFill>
                <a:latin typeface="BIZ UDPゴシック" panose="020B0400000000000000" pitchFamily="50" charset="-128"/>
                <a:ea typeface="BIZ UDPゴシック" panose="020B0400000000000000" pitchFamily="50" charset="-128"/>
              </a:rPr>
              <a:t>≪暗号化ツールのインストール≫</a:t>
            </a:r>
            <a:endParaRPr lang="en-US" altLang="ja-JP" sz="200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379952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08F7B-EF5C-0753-A91A-CF0A5DA4EE94}"/>
            </a:ext>
          </a:extLst>
        </p:cNvPr>
        <p:cNvGrpSpPr/>
        <p:nvPr/>
      </p:nvGrpSpPr>
      <p:grpSpPr>
        <a:xfrm>
          <a:off x="0" y="0"/>
          <a:ext cx="0" cy="0"/>
          <a:chOff x="0" y="0"/>
          <a:chExt cx="0" cy="0"/>
        </a:xfrm>
      </p:grpSpPr>
      <p:sp>
        <p:nvSpPr>
          <p:cNvPr id="56" name="Footer Placeholder 4">
            <a:extLst>
              <a:ext uri="{FF2B5EF4-FFF2-40B4-BE49-F238E27FC236}">
                <a16:creationId xmlns:a16="http://schemas.microsoft.com/office/drawing/2014/main" id="{AF4CE7EE-CF04-743E-51C6-6CD52036B7DF}"/>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11</a:t>
            </a:fld>
            <a:endParaRPr lang="en-US" dirty="0"/>
          </a:p>
        </p:txBody>
      </p:sp>
      <p:sp>
        <p:nvSpPr>
          <p:cNvPr id="8" name="テキスト ボックス 7">
            <a:extLst>
              <a:ext uri="{FF2B5EF4-FFF2-40B4-BE49-F238E27FC236}">
                <a16:creationId xmlns:a16="http://schemas.microsoft.com/office/drawing/2014/main" id="{82FEB9D3-B781-F8D5-A089-51B411E5C3DD}"/>
              </a:ext>
            </a:extLst>
          </p:cNvPr>
          <p:cNvSpPr txBox="1"/>
          <p:nvPr/>
        </p:nvSpPr>
        <p:spPr>
          <a:xfrm>
            <a:off x="4672786" y="18729"/>
            <a:ext cx="2185214" cy="446276"/>
          </a:xfrm>
          <a:prstGeom prst="rect">
            <a:avLst/>
          </a:prstGeom>
          <a:noFill/>
        </p:spPr>
        <p:txBody>
          <a:bodyPr wrap="none" rtlCol="0">
            <a:spAutoFit/>
          </a:bodyPr>
          <a:lstStyle/>
          <a:p>
            <a:pPr algn="r"/>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pPr algn="r"/>
            <a:r>
              <a:rPr lang="ja-JP" altLang="en-US" sz="1100" dirty="0">
                <a:solidFill>
                  <a:schemeClr val="bg1">
                    <a:lumMod val="50000"/>
                  </a:schemeClr>
                </a:solidFill>
                <a:latin typeface="BIZ UDPゴシック" panose="020B0400000000000000" pitchFamily="50" charset="-128"/>
                <a:ea typeface="BIZ UDPゴシック" panose="020B0400000000000000" pitchFamily="50" charset="-128"/>
              </a:rPr>
              <a:t>≪暗号化ツールのインストール≫</a:t>
            </a:r>
            <a:endParaRPr lang="en-US" altLang="ja-JP" sz="2000" dirty="0">
              <a:solidFill>
                <a:schemeClr val="bg1">
                  <a:lumMod val="50000"/>
                </a:schemeClr>
              </a:solidFill>
              <a:latin typeface="BIZ UDPゴシック" panose="020B0400000000000000" pitchFamily="50" charset="-128"/>
              <a:ea typeface="BIZ UDPゴシック" panose="020B0400000000000000" pitchFamily="50" charset="-128"/>
            </a:endParaRPr>
          </a:p>
        </p:txBody>
      </p:sp>
      <p:pic>
        <p:nvPicPr>
          <p:cNvPr id="15" name="図 14">
            <a:extLst>
              <a:ext uri="{FF2B5EF4-FFF2-40B4-BE49-F238E27FC236}">
                <a16:creationId xmlns:a16="http://schemas.microsoft.com/office/drawing/2014/main" id="{40C2F92C-C223-5BA5-C0DA-B442DD4D20EB}"/>
              </a:ext>
            </a:extLst>
          </p:cNvPr>
          <p:cNvPicPr>
            <a:picLocks noChangeAspect="1"/>
          </p:cNvPicPr>
          <p:nvPr/>
        </p:nvPicPr>
        <p:blipFill>
          <a:blip r:embed="rId2"/>
          <a:srcRect l="17905" t="40624" r="12984" b="17068"/>
          <a:stretch>
            <a:fillRect/>
          </a:stretch>
        </p:blipFill>
        <p:spPr>
          <a:xfrm>
            <a:off x="666469" y="2823998"/>
            <a:ext cx="4560332" cy="1143749"/>
          </a:xfrm>
          <a:prstGeom prst="rect">
            <a:avLst/>
          </a:prstGeom>
          <a:ln>
            <a:noFill/>
          </a:ln>
          <a:effectLst>
            <a:outerShdw blurRad="50800" dist="38100" dir="2700000" algn="tl" rotWithShape="0">
              <a:prstClr val="black">
                <a:alpha val="40000"/>
              </a:prstClr>
            </a:outerShdw>
          </a:effectLst>
        </p:spPr>
      </p:pic>
      <p:sp>
        <p:nvSpPr>
          <p:cNvPr id="17" name="正方形/長方形 16">
            <a:extLst>
              <a:ext uri="{FF2B5EF4-FFF2-40B4-BE49-F238E27FC236}">
                <a16:creationId xmlns:a16="http://schemas.microsoft.com/office/drawing/2014/main" id="{6CC8D5F7-F286-50AE-4AD0-C58A2B82B42D}"/>
              </a:ext>
            </a:extLst>
          </p:cNvPr>
          <p:cNvSpPr/>
          <p:nvPr/>
        </p:nvSpPr>
        <p:spPr>
          <a:xfrm>
            <a:off x="501650" y="383658"/>
            <a:ext cx="5854700" cy="730189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lvl="0"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④暗号化ツールをインストール</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sp>
        <p:nvSpPr>
          <p:cNvPr id="25" name="四角形: 角を丸くする 24">
            <a:extLst>
              <a:ext uri="{FF2B5EF4-FFF2-40B4-BE49-F238E27FC236}">
                <a16:creationId xmlns:a16="http://schemas.microsoft.com/office/drawing/2014/main" id="{719F3D70-5FD5-D2BB-7587-3F561721F604}"/>
              </a:ext>
            </a:extLst>
          </p:cNvPr>
          <p:cNvSpPr/>
          <p:nvPr/>
        </p:nvSpPr>
        <p:spPr>
          <a:xfrm>
            <a:off x="794702" y="3472055"/>
            <a:ext cx="2262007" cy="252363"/>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矢印: 下 26">
            <a:extLst>
              <a:ext uri="{FF2B5EF4-FFF2-40B4-BE49-F238E27FC236}">
                <a16:creationId xmlns:a16="http://schemas.microsoft.com/office/drawing/2014/main" id="{35DC360E-3685-12A7-EC42-A835E77F644C}"/>
              </a:ext>
            </a:extLst>
          </p:cNvPr>
          <p:cNvSpPr/>
          <p:nvPr/>
        </p:nvSpPr>
        <p:spPr>
          <a:xfrm rot="3231208">
            <a:off x="2738126" y="3308134"/>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29" name="テキスト ボックス 28">
            <a:extLst>
              <a:ext uri="{FF2B5EF4-FFF2-40B4-BE49-F238E27FC236}">
                <a16:creationId xmlns:a16="http://schemas.microsoft.com/office/drawing/2014/main" id="{C5802488-4D0D-E6F6-58F2-E1C967C832BE}"/>
              </a:ext>
            </a:extLst>
          </p:cNvPr>
          <p:cNvSpPr txBox="1"/>
          <p:nvPr/>
        </p:nvSpPr>
        <p:spPr>
          <a:xfrm>
            <a:off x="2959050" y="3169118"/>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33" name="矢印: 下 32">
            <a:extLst>
              <a:ext uri="{FF2B5EF4-FFF2-40B4-BE49-F238E27FC236}">
                <a16:creationId xmlns:a16="http://schemas.microsoft.com/office/drawing/2014/main" id="{9293C5C1-1667-3D2B-7266-AB21BBD1B205}"/>
              </a:ext>
            </a:extLst>
          </p:cNvPr>
          <p:cNvSpPr/>
          <p:nvPr/>
        </p:nvSpPr>
        <p:spPr>
          <a:xfrm>
            <a:off x="1625477" y="4094242"/>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41" name="矢印: 下 40">
            <a:extLst>
              <a:ext uri="{FF2B5EF4-FFF2-40B4-BE49-F238E27FC236}">
                <a16:creationId xmlns:a16="http://schemas.microsoft.com/office/drawing/2014/main" id="{5B5C5873-2535-1B4D-E8F4-A21408E8B98C}"/>
              </a:ext>
            </a:extLst>
          </p:cNvPr>
          <p:cNvSpPr/>
          <p:nvPr/>
        </p:nvSpPr>
        <p:spPr>
          <a:xfrm>
            <a:off x="1625477" y="6450162"/>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cxnSp>
        <p:nvCxnSpPr>
          <p:cNvPr id="42" name="直線矢印コネクタ 41">
            <a:extLst>
              <a:ext uri="{FF2B5EF4-FFF2-40B4-BE49-F238E27FC236}">
                <a16:creationId xmlns:a16="http://schemas.microsoft.com/office/drawing/2014/main" id="{B47C94C5-9B00-E584-0F32-FF944A5981A7}"/>
              </a:ext>
            </a:extLst>
          </p:cNvPr>
          <p:cNvCxnSpPr>
            <a:cxnSpLocks/>
          </p:cNvCxnSpPr>
          <p:nvPr/>
        </p:nvCxnSpPr>
        <p:spPr>
          <a:xfrm flipH="1" flipV="1">
            <a:off x="3451974" y="3975625"/>
            <a:ext cx="495974" cy="361842"/>
          </a:xfrm>
          <a:prstGeom prst="straightConnector1">
            <a:avLst/>
          </a:prstGeom>
          <a:ln w="44450">
            <a:solidFill>
              <a:srgbClr val="00B050"/>
            </a:solidFill>
            <a:prstDash val="sysDash"/>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44" name="テキスト ボックス 43">
            <a:extLst>
              <a:ext uri="{FF2B5EF4-FFF2-40B4-BE49-F238E27FC236}">
                <a16:creationId xmlns:a16="http://schemas.microsoft.com/office/drawing/2014/main" id="{62C2DB5D-FD96-BA66-BDB8-4226743BECB5}"/>
              </a:ext>
            </a:extLst>
          </p:cNvPr>
          <p:cNvSpPr txBox="1"/>
          <p:nvPr/>
        </p:nvSpPr>
        <p:spPr>
          <a:xfrm>
            <a:off x="3921890" y="4358470"/>
            <a:ext cx="2735254" cy="553998"/>
          </a:xfrm>
          <a:prstGeom prst="rect">
            <a:avLst/>
          </a:prstGeom>
          <a:solidFill>
            <a:srgbClr val="FFFF00"/>
          </a:solidFill>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以下の手順でうまくいかない場合は</a:t>
            </a:r>
            <a:endParaRPr kumimoji="1" lang="en-US" altLang="ja-JP" sz="1000" dirty="0">
              <a:latin typeface="BIZ UDPゴシック" panose="020B0400000000000000" pitchFamily="50" charset="-128"/>
              <a:ea typeface="BIZ UDPゴシック" panose="020B0400000000000000" pitchFamily="50" charset="-128"/>
            </a:endParaRPr>
          </a:p>
          <a:p>
            <a:r>
              <a:rPr kumimoji="1" lang="ja-JP" altLang="en-US" sz="1000" b="1" dirty="0">
                <a:solidFill>
                  <a:srgbClr val="0070C0"/>
                </a:solidFill>
                <a:latin typeface="BIZ UDPゴシック" panose="020B0400000000000000" pitchFamily="50" charset="-128"/>
                <a:ea typeface="BIZ UDPゴシック" panose="020B0400000000000000" pitchFamily="50" charset="-128"/>
              </a:rPr>
              <a:t>「インストールの手順および操作説明資料」</a:t>
            </a:r>
            <a:r>
              <a:rPr kumimoji="1" lang="ja-JP" altLang="en-US" sz="1000" dirty="0">
                <a:latin typeface="BIZ UDPゴシック" panose="020B0400000000000000" pitchFamily="50" charset="-128"/>
                <a:ea typeface="BIZ UDPゴシック" panose="020B0400000000000000" pitchFamily="50" charset="-128"/>
              </a:rPr>
              <a:t>をご確認ください</a:t>
            </a:r>
          </a:p>
        </p:txBody>
      </p:sp>
      <p:cxnSp>
        <p:nvCxnSpPr>
          <p:cNvPr id="46" name="直線コネクタ 45">
            <a:extLst>
              <a:ext uri="{FF2B5EF4-FFF2-40B4-BE49-F238E27FC236}">
                <a16:creationId xmlns:a16="http://schemas.microsoft.com/office/drawing/2014/main" id="{7371E0BE-11A8-D495-19AD-8B2CB100E0FF}"/>
              </a:ext>
            </a:extLst>
          </p:cNvPr>
          <p:cNvCxnSpPr/>
          <p:nvPr/>
        </p:nvCxnSpPr>
        <p:spPr>
          <a:xfrm>
            <a:off x="800981" y="3917751"/>
            <a:ext cx="2628019"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grpSp>
        <p:nvGrpSpPr>
          <p:cNvPr id="52" name="グループ化 51">
            <a:extLst>
              <a:ext uri="{FF2B5EF4-FFF2-40B4-BE49-F238E27FC236}">
                <a16:creationId xmlns:a16="http://schemas.microsoft.com/office/drawing/2014/main" id="{B5BA1B1F-4FDB-ABAF-9FFB-C251D8662C66}"/>
              </a:ext>
            </a:extLst>
          </p:cNvPr>
          <p:cNvGrpSpPr/>
          <p:nvPr/>
        </p:nvGrpSpPr>
        <p:grpSpPr>
          <a:xfrm>
            <a:off x="666469" y="4576715"/>
            <a:ext cx="2660938" cy="1746952"/>
            <a:chOff x="734165" y="3621174"/>
            <a:chExt cx="2660938" cy="1746952"/>
          </a:xfrm>
        </p:grpSpPr>
        <p:pic>
          <p:nvPicPr>
            <p:cNvPr id="51" name="図 50">
              <a:extLst>
                <a:ext uri="{FF2B5EF4-FFF2-40B4-BE49-F238E27FC236}">
                  <a16:creationId xmlns:a16="http://schemas.microsoft.com/office/drawing/2014/main" id="{79FD40F0-BA62-CDA8-EBD6-5B4546E1FA76}"/>
                </a:ext>
              </a:extLst>
            </p:cNvPr>
            <p:cNvPicPr>
              <a:picLocks noChangeAspect="1"/>
            </p:cNvPicPr>
            <p:nvPr/>
          </p:nvPicPr>
          <p:blipFill>
            <a:blip r:embed="rId3"/>
            <a:srcRect b="32705"/>
            <a:stretch>
              <a:fillRect/>
            </a:stretch>
          </p:blipFill>
          <p:spPr>
            <a:xfrm>
              <a:off x="734165" y="3621174"/>
              <a:ext cx="2574363" cy="1515852"/>
            </a:xfrm>
            <a:prstGeom prst="rect">
              <a:avLst/>
            </a:prstGeom>
          </p:spPr>
        </p:pic>
        <p:pic>
          <p:nvPicPr>
            <p:cNvPr id="32" name="図 31">
              <a:extLst>
                <a:ext uri="{FF2B5EF4-FFF2-40B4-BE49-F238E27FC236}">
                  <a16:creationId xmlns:a16="http://schemas.microsoft.com/office/drawing/2014/main" id="{333C9558-D47C-6684-3BA9-9034A9B74ECF}"/>
                </a:ext>
              </a:extLst>
            </p:cNvPr>
            <p:cNvPicPr>
              <a:picLocks noChangeAspect="1"/>
            </p:cNvPicPr>
            <p:nvPr/>
          </p:nvPicPr>
          <p:blipFill>
            <a:blip r:embed="rId3"/>
            <a:srcRect t="78594"/>
            <a:stretch>
              <a:fillRect/>
            </a:stretch>
          </p:blipFill>
          <p:spPr>
            <a:xfrm>
              <a:off x="734165" y="4885940"/>
              <a:ext cx="2574363" cy="482186"/>
            </a:xfrm>
            <a:prstGeom prst="rect">
              <a:avLst/>
            </a:prstGeom>
          </p:spPr>
        </p:pic>
        <p:sp>
          <p:nvSpPr>
            <p:cNvPr id="34" name="矢印: 下 33">
              <a:extLst>
                <a:ext uri="{FF2B5EF4-FFF2-40B4-BE49-F238E27FC236}">
                  <a16:creationId xmlns:a16="http://schemas.microsoft.com/office/drawing/2014/main" id="{7E91DEF9-2DB8-CD58-1BC4-125D837C14BD}"/>
                </a:ext>
              </a:extLst>
            </p:cNvPr>
            <p:cNvSpPr/>
            <p:nvPr/>
          </p:nvSpPr>
          <p:spPr>
            <a:xfrm rot="3231208">
              <a:off x="2497391" y="4763346"/>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35" name="テキスト ボックス 34">
              <a:extLst>
                <a:ext uri="{FF2B5EF4-FFF2-40B4-BE49-F238E27FC236}">
                  <a16:creationId xmlns:a16="http://schemas.microsoft.com/office/drawing/2014/main" id="{419062C8-BD96-2095-974D-B35AF930B568}"/>
                </a:ext>
              </a:extLst>
            </p:cNvPr>
            <p:cNvSpPr txBox="1"/>
            <p:nvPr/>
          </p:nvSpPr>
          <p:spPr>
            <a:xfrm>
              <a:off x="2718315" y="4624330"/>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36" name="四角形: 角を丸くする 35">
              <a:extLst>
                <a:ext uri="{FF2B5EF4-FFF2-40B4-BE49-F238E27FC236}">
                  <a16:creationId xmlns:a16="http://schemas.microsoft.com/office/drawing/2014/main" id="{2512E947-14D5-F643-7598-5461A70BA977}"/>
                </a:ext>
              </a:extLst>
            </p:cNvPr>
            <p:cNvSpPr/>
            <p:nvPr/>
          </p:nvSpPr>
          <p:spPr>
            <a:xfrm>
              <a:off x="2220813" y="5021648"/>
              <a:ext cx="445516" cy="269989"/>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pic>
        <p:nvPicPr>
          <p:cNvPr id="38" name="図 37">
            <a:extLst>
              <a:ext uri="{FF2B5EF4-FFF2-40B4-BE49-F238E27FC236}">
                <a16:creationId xmlns:a16="http://schemas.microsoft.com/office/drawing/2014/main" id="{20E6596D-61C9-B71D-B627-6C14DD7023C1}"/>
              </a:ext>
            </a:extLst>
          </p:cNvPr>
          <p:cNvPicPr>
            <a:picLocks noChangeAspect="1"/>
          </p:cNvPicPr>
          <p:nvPr/>
        </p:nvPicPr>
        <p:blipFill>
          <a:blip r:embed="rId4"/>
          <a:stretch>
            <a:fillRect/>
          </a:stretch>
        </p:blipFill>
        <p:spPr>
          <a:xfrm>
            <a:off x="666469" y="6932635"/>
            <a:ext cx="2811602" cy="2141316"/>
          </a:xfrm>
          <a:prstGeom prst="rect">
            <a:avLst/>
          </a:prstGeom>
        </p:spPr>
      </p:pic>
      <p:sp>
        <p:nvSpPr>
          <p:cNvPr id="47" name="矢印: 下 46">
            <a:extLst>
              <a:ext uri="{FF2B5EF4-FFF2-40B4-BE49-F238E27FC236}">
                <a16:creationId xmlns:a16="http://schemas.microsoft.com/office/drawing/2014/main" id="{51BF05D8-742C-7D1B-79F2-236C095EC081}"/>
              </a:ext>
            </a:extLst>
          </p:cNvPr>
          <p:cNvSpPr/>
          <p:nvPr/>
        </p:nvSpPr>
        <p:spPr>
          <a:xfrm rot="3231208">
            <a:off x="2753515" y="8654707"/>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48" name="テキスト ボックス 47">
            <a:extLst>
              <a:ext uri="{FF2B5EF4-FFF2-40B4-BE49-F238E27FC236}">
                <a16:creationId xmlns:a16="http://schemas.microsoft.com/office/drawing/2014/main" id="{50DDEA11-EAD7-3E1C-45BA-7E6DD02470C1}"/>
              </a:ext>
            </a:extLst>
          </p:cNvPr>
          <p:cNvSpPr txBox="1"/>
          <p:nvPr/>
        </p:nvSpPr>
        <p:spPr>
          <a:xfrm>
            <a:off x="2974439" y="8515691"/>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49" name="四角形: 角を丸くする 48">
            <a:extLst>
              <a:ext uri="{FF2B5EF4-FFF2-40B4-BE49-F238E27FC236}">
                <a16:creationId xmlns:a16="http://schemas.microsoft.com/office/drawing/2014/main" id="{756E22F6-ED41-5CA9-34BC-7C2C2CBBC790}"/>
              </a:ext>
            </a:extLst>
          </p:cNvPr>
          <p:cNvSpPr/>
          <p:nvPr/>
        </p:nvSpPr>
        <p:spPr>
          <a:xfrm>
            <a:off x="2424684" y="8885210"/>
            <a:ext cx="404241" cy="160682"/>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3" name="矢印: 下 52">
            <a:extLst>
              <a:ext uri="{FF2B5EF4-FFF2-40B4-BE49-F238E27FC236}">
                <a16:creationId xmlns:a16="http://schemas.microsoft.com/office/drawing/2014/main" id="{F99A1671-D189-C53B-8ADD-776DB3424A8C}"/>
              </a:ext>
            </a:extLst>
          </p:cNvPr>
          <p:cNvSpPr/>
          <p:nvPr/>
        </p:nvSpPr>
        <p:spPr>
          <a:xfrm>
            <a:off x="1645700" y="9200449"/>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3A6EF2A5-4734-D17F-ECD2-F9F8C05B246F}"/>
              </a:ext>
            </a:extLst>
          </p:cNvPr>
          <p:cNvPicPr>
            <a:picLocks noChangeAspect="1"/>
          </p:cNvPicPr>
          <p:nvPr/>
        </p:nvPicPr>
        <p:blipFill>
          <a:blip r:embed="rId5"/>
          <a:srcRect l="22599" t="38133" b="12847"/>
          <a:stretch>
            <a:fillRect/>
          </a:stretch>
        </p:blipFill>
        <p:spPr>
          <a:xfrm>
            <a:off x="666469" y="837623"/>
            <a:ext cx="3848381" cy="1377407"/>
          </a:xfrm>
          <a:prstGeom prst="rect">
            <a:avLst/>
          </a:prstGeom>
          <a:ln>
            <a:noFill/>
          </a:ln>
          <a:effectLst>
            <a:outerShdw blurRad="50800" dist="38100" dir="2700000" algn="tl" rotWithShape="0">
              <a:prstClr val="black">
                <a:alpha val="40000"/>
              </a:prstClr>
            </a:outerShdw>
          </a:effectLst>
        </p:spPr>
      </p:pic>
      <p:sp>
        <p:nvSpPr>
          <p:cNvPr id="3" name="矢印: 下 2">
            <a:extLst>
              <a:ext uri="{FF2B5EF4-FFF2-40B4-BE49-F238E27FC236}">
                <a16:creationId xmlns:a16="http://schemas.microsoft.com/office/drawing/2014/main" id="{A3839C26-5CFF-3C63-65CA-045CC23B558D}"/>
              </a:ext>
            </a:extLst>
          </p:cNvPr>
          <p:cNvSpPr/>
          <p:nvPr/>
        </p:nvSpPr>
        <p:spPr>
          <a:xfrm>
            <a:off x="1578319" y="2341525"/>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DD9147B6-28B2-CDE2-2619-2E3C1F022D3B}"/>
              </a:ext>
            </a:extLst>
          </p:cNvPr>
          <p:cNvSpPr/>
          <p:nvPr/>
        </p:nvSpPr>
        <p:spPr>
          <a:xfrm>
            <a:off x="804222" y="1052702"/>
            <a:ext cx="774097" cy="238887"/>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矢印: 下 4">
            <a:extLst>
              <a:ext uri="{FF2B5EF4-FFF2-40B4-BE49-F238E27FC236}">
                <a16:creationId xmlns:a16="http://schemas.microsoft.com/office/drawing/2014/main" id="{D2419AD1-DF86-1202-D2F3-4AAD8EF046AA}"/>
              </a:ext>
            </a:extLst>
          </p:cNvPr>
          <p:cNvSpPr/>
          <p:nvPr/>
        </p:nvSpPr>
        <p:spPr>
          <a:xfrm rot="3231208">
            <a:off x="1690361" y="903069"/>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6" name="テキスト ボックス 5">
            <a:extLst>
              <a:ext uri="{FF2B5EF4-FFF2-40B4-BE49-F238E27FC236}">
                <a16:creationId xmlns:a16="http://schemas.microsoft.com/office/drawing/2014/main" id="{35581C97-FDDF-8E9B-2513-C75F2CFB2B6B}"/>
              </a:ext>
            </a:extLst>
          </p:cNvPr>
          <p:cNvSpPr txBox="1"/>
          <p:nvPr/>
        </p:nvSpPr>
        <p:spPr>
          <a:xfrm>
            <a:off x="1911285" y="764053"/>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Tree>
    <p:extLst>
      <p:ext uri="{BB962C8B-B14F-4D97-AF65-F5344CB8AC3E}">
        <p14:creationId xmlns:p14="http://schemas.microsoft.com/office/powerpoint/2010/main" val="768550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9954B-D0A4-A5C6-3AC6-A4B52AB72503}"/>
            </a:ext>
          </a:extLst>
        </p:cNvPr>
        <p:cNvGrpSpPr/>
        <p:nvPr/>
      </p:nvGrpSpPr>
      <p:grpSpPr>
        <a:xfrm>
          <a:off x="0" y="0"/>
          <a:ext cx="0" cy="0"/>
          <a:chOff x="0" y="0"/>
          <a:chExt cx="0" cy="0"/>
        </a:xfrm>
      </p:grpSpPr>
      <p:sp>
        <p:nvSpPr>
          <p:cNvPr id="56" name="Footer Placeholder 4">
            <a:extLst>
              <a:ext uri="{FF2B5EF4-FFF2-40B4-BE49-F238E27FC236}">
                <a16:creationId xmlns:a16="http://schemas.microsoft.com/office/drawing/2014/main" id="{9EA20722-844C-BF7C-2838-ED768F414AF2}"/>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12</a:t>
            </a:fld>
            <a:endParaRPr lang="en-US" dirty="0"/>
          </a:p>
        </p:txBody>
      </p:sp>
      <p:sp>
        <p:nvSpPr>
          <p:cNvPr id="27" name="テキスト ボックス 26">
            <a:extLst>
              <a:ext uri="{FF2B5EF4-FFF2-40B4-BE49-F238E27FC236}">
                <a16:creationId xmlns:a16="http://schemas.microsoft.com/office/drawing/2014/main" id="{5EF66715-5680-2875-F7B9-4E3AD90083AB}"/>
              </a:ext>
            </a:extLst>
          </p:cNvPr>
          <p:cNvSpPr txBox="1"/>
          <p:nvPr/>
        </p:nvSpPr>
        <p:spPr>
          <a:xfrm>
            <a:off x="0" y="18729"/>
            <a:ext cx="2185214" cy="446276"/>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r>
              <a:rPr lang="ja-JP" altLang="en-US" sz="1100" dirty="0">
                <a:solidFill>
                  <a:schemeClr val="bg1">
                    <a:lumMod val="50000"/>
                  </a:schemeClr>
                </a:solidFill>
                <a:latin typeface="BIZ UDPゴシック" panose="020B0400000000000000" pitchFamily="50" charset="-128"/>
                <a:ea typeface="BIZ UDPゴシック" panose="020B0400000000000000" pitchFamily="50" charset="-128"/>
              </a:rPr>
              <a:t>≪暗号化ツールのインストール≫</a:t>
            </a:r>
            <a:endParaRPr lang="en-US" altLang="ja-JP" sz="20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32" name="正方形/長方形 31">
            <a:extLst>
              <a:ext uri="{FF2B5EF4-FFF2-40B4-BE49-F238E27FC236}">
                <a16:creationId xmlns:a16="http://schemas.microsoft.com/office/drawing/2014/main" id="{CBEDA666-0ACF-0D21-6843-F85CD0DF2429}"/>
              </a:ext>
            </a:extLst>
          </p:cNvPr>
          <p:cNvSpPr/>
          <p:nvPr/>
        </p:nvSpPr>
        <p:spPr>
          <a:xfrm>
            <a:off x="501650" y="466783"/>
            <a:ext cx="5854700" cy="730189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lvl="0"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④暗号化ツールをインストール（続き）</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sp>
        <p:nvSpPr>
          <p:cNvPr id="33" name="矢印: 下 32">
            <a:extLst>
              <a:ext uri="{FF2B5EF4-FFF2-40B4-BE49-F238E27FC236}">
                <a16:creationId xmlns:a16="http://schemas.microsoft.com/office/drawing/2014/main" id="{BFB33A9C-4885-F437-CC25-6091E4F83EC7}"/>
              </a:ext>
            </a:extLst>
          </p:cNvPr>
          <p:cNvSpPr/>
          <p:nvPr/>
        </p:nvSpPr>
        <p:spPr>
          <a:xfrm>
            <a:off x="1625477" y="3361576"/>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41" name="図 40">
            <a:extLst>
              <a:ext uri="{FF2B5EF4-FFF2-40B4-BE49-F238E27FC236}">
                <a16:creationId xmlns:a16="http://schemas.microsoft.com/office/drawing/2014/main" id="{2686B099-F138-C5DC-DAEC-82B2704D8139}"/>
              </a:ext>
            </a:extLst>
          </p:cNvPr>
          <p:cNvPicPr>
            <a:picLocks noChangeAspect="1"/>
          </p:cNvPicPr>
          <p:nvPr/>
        </p:nvPicPr>
        <p:blipFill>
          <a:blip r:embed="rId2"/>
          <a:stretch>
            <a:fillRect/>
          </a:stretch>
        </p:blipFill>
        <p:spPr>
          <a:xfrm>
            <a:off x="8193056" y="2402869"/>
            <a:ext cx="3021153" cy="2300910"/>
          </a:xfrm>
          <a:prstGeom prst="rect">
            <a:avLst/>
          </a:prstGeom>
        </p:spPr>
      </p:pic>
      <p:pic>
        <p:nvPicPr>
          <p:cNvPr id="46" name="図 45">
            <a:extLst>
              <a:ext uri="{FF2B5EF4-FFF2-40B4-BE49-F238E27FC236}">
                <a16:creationId xmlns:a16="http://schemas.microsoft.com/office/drawing/2014/main" id="{1CC00FD0-180A-5516-3460-74A1AAB63104}"/>
              </a:ext>
            </a:extLst>
          </p:cNvPr>
          <p:cNvPicPr>
            <a:picLocks noChangeAspect="1"/>
          </p:cNvPicPr>
          <p:nvPr/>
        </p:nvPicPr>
        <p:blipFill>
          <a:blip r:embed="rId3"/>
          <a:stretch>
            <a:fillRect/>
          </a:stretch>
        </p:blipFill>
        <p:spPr>
          <a:xfrm>
            <a:off x="632280" y="3820521"/>
            <a:ext cx="3181373" cy="2422934"/>
          </a:xfrm>
          <a:prstGeom prst="rect">
            <a:avLst/>
          </a:prstGeom>
        </p:spPr>
      </p:pic>
      <p:sp>
        <p:nvSpPr>
          <p:cNvPr id="48" name="テキスト ボックス 47">
            <a:extLst>
              <a:ext uri="{FF2B5EF4-FFF2-40B4-BE49-F238E27FC236}">
                <a16:creationId xmlns:a16="http://schemas.microsoft.com/office/drawing/2014/main" id="{EB77000F-D751-80E2-BF48-965B5B9649F1}"/>
              </a:ext>
            </a:extLst>
          </p:cNvPr>
          <p:cNvSpPr txBox="1"/>
          <p:nvPr/>
        </p:nvSpPr>
        <p:spPr>
          <a:xfrm>
            <a:off x="1092607" y="4788998"/>
            <a:ext cx="5156112" cy="600164"/>
          </a:xfrm>
          <a:prstGeom prst="rect">
            <a:avLst/>
          </a:prstGeom>
          <a:solidFill>
            <a:srgbClr val="FFFF00"/>
          </a:solid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インストール先のフォルダを指定します。標準のインストール先は、”</a:t>
            </a:r>
            <a:r>
              <a:rPr kumimoji="1" lang="en-US" altLang="ja-JP" sz="1100" b="1" dirty="0">
                <a:latin typeface="BIZ UDPゴシック" panose="020B0400000000000000" pitchFamily="50" charset="-128"/>
                <a:ea typeface="BIZ UDPゴシック" panose="020B0400000000000000" pitchFamily="50" charset="-128"/>
              </a:rPr>
              <a:t>C:\”</a:t>
            </a:r>
            <a:r>
              <a:rPr kumimoji="1" lang="ja-JP" altLang="en-US" sz="1100" b="1" dirty="0" err="1">
                <a:latin typeface="BIZ UDPゴシック" panose="020B0400000000000000" pitchFamily="50" charset="-128"/>
                <a:ea typeface="BIZ UDPゴシック" panose="020B0400000000000000" pitchFamily="50" charset="-128"/>
              </a:rPr>
              <a:t>です</a:t>
            </a:r>
            <a:endParaRPr kumimoji="1" lang="en-US" altLang="ja-JP" sz="1100" b="1" dirty="0">
              <a:latin typeface="BIZ UDPゴシック" panose="020B0400000000000000" pitchFamily="50" charset="-128"/>
              <a:ea typeface="BIZ UDPゴシック" panose="020B0400000000000000" pitchFamily="50" charset="-128"/>
            </a:endParaRPr>
          </a:p>
          <a:p>
            <a:r>
              <a:rPr kumimoji="1" lang="ja-JP" altLang="en-US" sz="1100" b="1" dirty="0">
                <a:latin typeface="BIZ UDPゴシック" panose="020B0400000000000000" pitchFamily="50" charset="-128"/>
                <a:ea typeface="BIZ UDPゴシック" panose="020B0400000000000000" pitchFamily="50" charset="-128"/>
              </a:rPr>
              <a:t>インストール先を変更する場合には、「変更」ボタンをクリックし、インストール先を指定し、「次へ」ボタンをクリックします</a:t>
            </a:r>
          </a:p>
        </p:txBody>
      </p:sp>
      <p:sp>
        <p:nvSpPr>
          <p:cNvPr id="50" name="矢印: 下 49">
            <a:extLst>
              <a:ext uri="{FF2B5EF4-FFF2-40B4-BE49-F238E27FC236}">
                <a16:creationId xmlns:a16="http://schemas.microsoft.com/office/drawing/2014/main" id="{C1DC134C-B08D-8EFF-2408-C926C861C974}"/>
              </a:ext>
            </a:extLst>
          </p:cNvPr>
          <p:cNvSpPr/>
          <p:nvPr/>
        </p:nvSpPr>
        <p:spPr>
          <a:xfrm rot="3231208">
            <a:off x="3278834" y="5814747"/>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51" name="テキスト ボックス 50">
            <a:extLst>
              <a:ext uri="{FF2B5EF4-FFF2-40B4-BE49-F238E27FC236}">
                <a16:creationId xmlns:a16="http://schemas.microsoft.com/office/drawing/2014/main" id="{4CD4F79E-06C5-7BF6-2246-C1B01D6FD496}"/>
              </a:ext>
            </a:extLst>
          </p:cNvPr>
          <p:cNvSpPr txBox="1"/>
          <p:nvPr/>
        </p:nvSpPr>
        <p:spPr>
          <a:xfrm>
            <a:off x="3499758" y="5675731"/>
            <a:ext cx="2425664"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　</a:t>
            </a:r>
            <a:r>
              <a:rPr kumimoji="1" lang="ja-JP" altLang="en-US" sz="900" b="1" dirty="0">
                <a:solidFill>
                  <a:schemeClr val="bg1"/>
                </a:solidFill>
                <a:latin typeface="BIZ UDPゴシック" panose="020B0400000000000000" pitchFamily="50" charset="-128"/>
                <a:ea typeface="BIZ UDPゴシック" panose="020B0400000000000000" pitchFamily="50" charset="-128"/>
              </a:rPr>
              <a:t>（基本変更せずそのままクリック）</a:t>
            </a:r>
            <a:endParaRPr kumimoji="1" lang="ja-JP" altLang="en-US" sz="1100" b="1" dirty="0">
              <a:solidFill>
                <a:schemeClr val="bg1"/>
              </a:solidFill>
              <a:latin typeface="BIZ UDPゴシック" panose="020B0400000000000000" pitchFamily="50" charset="-128"/>
              <a:ea typeface="BIZ UDPゴシック" panose="020B0400000000000000" pitchFamily="50" charset="-128"/>
            </a:endParaRPr>
          </a:p>
        </p:txBody>
      </p:sp>
      <p:sp>
        <p:nvSpPr>
          <p:cNvPr id="52" name="四角形: 角を丸くする 51">
            <a:extLst>
              <a:ext uri="{FF2B5EF4-FFF2-40B4-BE49-F238E27FC236}">
                <a16:creationId xmlns:a16="http://schemas.microsoft.com/office/drawing/2014/main" id="{8A24914D-8E14-DD28-C0E2-512C8B88DA49}"/>
              </a:ext>
            </a:extLst>
          </p:cNvPr>
          <p:cNvSpPr/>
          <p:nvPr/>
        </p:nvSpPr>
        <p:spPr>
          <a:xfrm>
            <a:off x="2523719" y="6008146"/>
            <a:ext cx="676787" cy="217361"/>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3" name="矢印: 下 52">
            <a:extLst>
              <a:ext uri="{FF2B5EF4-FFF2-40B4-BE49-F238E27FC236}">
                <a16:creationId xmlns:a16="http://schemas.microsoft.com/office/drawing/2014/main" id="{C812D17B-D0DE-7EC4-0A91-157049EBE0DE}"/>
              </a:ext>
            </a:extLst>
          </p:cNvPr>
          <p:cNvSpPr/>
          <p:nvPr/>
        </p:nvSpPr>
        <p:spPr>
          <a:xfrm>
            <a:off x="1607066" y="6346422"/>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55" name="図 54">
            <a:extLst>
              <a:ext uri="{FF2B5EF4-FFF2-40B4-BE49-F238E27FC236}">
                <a16:creationId xmlns:a16="http://schemas.microsoft.com/office/drawing/2014/main" id="{881CED57-CA5E-4AED-9FEA-B61648843B4F}"/>
              </a:ext>
            </a:extLst>
          </p:cNvPr>
          <p:cNvPicPr>
            <a:picLocks noChangeAspect="1"/>
          </p:cNvPicPr>
          <p:nvPr/>
        </p:nvPicPr>
        <p:blipFill>
          <a:blip r:embed="rId4"/>
          <a:stretch>
            <a:fillRect/>
          </a:stretch>
        </p:blipFill>
        <p:spPr>
          <a:xfrm>
            <a:off x="632280" y="6805367"/>
            <a:ext cx="3181373" cy="2422934"/>
          </a:xfrm>
          <a:prstGeom prst="rect">
            <a:avLst/>
          </a:prstGeom>
        </p:spPr>
      </p:pic>
      <p:sp>
        <p:nvSpPr>
          <p:cNvPr id="57" name="矢印: 下 56">
            <a:extLst>
              <a:ext uri="{FF2B5EF4-FFF2-40B4-BE49-F238E27FC236}">
                <a16:creationId xmlns:a16="http://schemas.microsoft.com/office/drawing/2014/main" id="{6862B159-5839-19C5-538A-AB0DB8D29FEF}"/>
              </a:ext>
            </a:extLst>
          </p:cNvPr>
          <p:cNvSpPr/>
          <p:nvPr/>
        </p:nvSpPr>
        <p:spPr>
          <a:xfrm rot="3231208">
            <a:off x="2805108" y="8744954"/>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58" name="テキスト ボックス 57">
            <a:extLst>
              <a:ext uri="{FF2B5EF4-FFF2-40B4-BE49-F238E27FC236}">
                <a16:creationId xmlns:a16="http://schemas.microsoft.com/office/drawing/2014/main" id="{94289877-565C-6755-2D8F-68B610EAA593}"/>
              </a:ext>
            </a:extLst>
          </p:cNvPr>
          <p:cNvSpPr txBox="1"/>
          <p:nvPr/>
        </p:nvSpPr>
        <p:spPr>
          <a:xfrm>
            <a:off x="2457831" y="8472736"/>
            <a:ext cx="1233030"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インストール開始</a:t>
            </a:r>
          </a:p>
        </p:txBody>
      </p:sp>
      <p:sp>
        <p:nvSpPr>
          <p:cNvPr id="59" name="四角形: 角を丸くする 58">
            <a:extLst>
              <a:ext uri="{FF2B5EF4-FFF2-40B4-BE49-F238E27FC236}">
                <a16:creationId xmlns:a16="http://schemas.microsoft.com/office/drawing/2014/main" id="{63458EEB-31D3-AA79-BD75-AC6ABA46EC93}"/>
              </a:ext>
            </a:extLst>
          </p:cNvPr>
          <p:cNvSpPr/>
          <p:nvPr/>
        </p:nvSpPr>
        <p:spPr>
          <a:xfrm>
            <a:off x="2509643" y="9000749"/>
            <a:ext cx="676787" cy="217361"/>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2" name="矢印: 下 61">
            <a:extLst>
              <a:ext uri="{FF2B5EF4-FFF2-40B4-BE49-F238E27FC236}">
                <a16:creationId xmlns:a16="http://schemas.microsoft.com/office/drawing/2014/main" id="{404CC46A-01BD-AB6F-A4CC-CF2075380166}"/>
              </a:ext>
            </a:extLst>
          </p:cNvPr>
          <p:cNvSpPr/>
          <p:nvPr/>
        </p:nvSpPr>
        <p:spPr>
          <a:xfrm>
            <a:off x="1569314" y="9331270"/>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3C7C1158-3686-80E8-19AE-CAAAA5944162}"/>
              </a:ext>
            </a:extLst>
          </p:cNvPr>
          <p:cNvPicPr>
            <a:picLocks noChangeAspect="1"/>
          </p:cNvPicPr>
          <p:nvPr/>
        </p:nvPicPr>
        <p:blipFill>
          <a:blip r:embed="rId5"/>
          <a:stretch>
            <a:fillRect/>
          </a:stretch>
        </p:blipFill>
        <p:spPr>
          <a:xfrm>
            <a:off x="632279" y="835675"/>
            <a:ext cx="3181374" cy="2422934"/>
          </a:xfrm>
          <a:prstGeom prst="rect">
            <a:avLst/>
          </a:prstGeom>
        </p:spPr>
      </p:pic>
      <p:sp>
        <p:nvSpPr>
          <p:cNvPr id="7" name="矢印: 下 6">
            <a:extLst>
              <a:ext uri="{FF2B5EF4-FFF2-40B4-BE49-F238E27FC236}">
                <a16:creationId xmlns:a16="http://schemas.microsoft.com/office/drawing/2014/main" id="{02271884-30D7-3065-7F64-EF7A855C72BA}"/>
              </a:ext>
            </a:extLst>
          </p:cNvPr>
          <p:cNvSpPr/>
          <p:nvPr/>
        </p:nvSpPr>
        <p:spPr>
          <a:xfrm rot="3231208">
            <a:off x="1712379" y="2318736"/>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8" name="テキスト ボックス 7">
            <a:extLst>
              <a:ext uri="{FF2B5EF4-FFF2-40B4-BE49-F238E27FC236}">
                <a16:creationId xmlns:a16="http://schemas.microsoft.com/office/drawing/2014/main" id="{E5200B75-BD32-6F45-E694-2990F5F9A65C}"/>
              </a:ext>
            </a:extLst>
          </p:cNvPr>
          <p:cNvSpPr txBox="1"/>
          <p:nvPr/>
        </p:nvSpPr>
        <p:spPr>
          <a:xfrm>
            <a:off x="1933303" y="2179720"/>
            <a:ext cx="1566454"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①「同意します」を選択</a:t>
            </a:r>
          </a:p>
        </p:txBody>
      </p:sp>
      <p:sp>
        <p:nvSpPr>
          <p:cNvPr id="9" name="四角形: 角を丸くする 8">
            <a:extLst>
              <a:ext uri="{FF2B5EF4-FFF2-40B4-BE49-F238E27FC236}">
                <a16:creationId xmlns:a16="http://schemas.microsoft.com/office/drawing/2014/main" id="{1EC3FCCF-02B2-E8E0-D252-F71F28DF79AC}"/>
              </a:ext>
            </a:extLst>
          </p:cNvPr>
          <p:cNvSpPr/>
          <p:nvPr/>
        </p:nvSpPr>
        <p:spPr>
          <a:xfrm>
            <a:off x="632279" y="2590734"/>
            <a:ext cx="1301024" cy="14400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矢印: 下 9">
            <a:extLst>
              <a:ext uri="{FF2B5EF4-FFF2-40B4-BE49-F238E27FC236}">
                <a16:creationId xmlns:a16="http://schemas.microsoft.com/office/drawing/2014/main" id="{71F6168D-BBC5-B274-F963-7FBECC2E47A1}"/>
              </a:ext>
            </a:extLst>
          </p:cNvPr>
          <p:cNvSpPr/>
          <p:nvPr/>
        </p:nvSpPr>
        <p:spPr>
          <a:xfrm rot="3231208">
            <a:off x="3264757" y="2847849"/>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1" name="テキスト ボックス 10">
            <a:extLst>
              <a:ext uri="{FF2B5EF4-FFF2-40B4-BE49-F238E27FC236}">
                <a16:creationId xmlns:a16="http://schemas.microsoft.com/office/drawing/2014/main" id="{644A330A-DC8F-1328-516C-E44259122E64}"/>
              </a:ext>
            </a:extLst>
          </p:cNvPr>
          <p:cNvSpPr txBox="1"/>
          <p:nvPr/>
        </p:nvSpPr>
        <p:spPr>
          <a:xfrm>
            <a:off x="3485681" y="2808583"/>
            <a:ext cx="817853"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②クリック</a:t>
            </a:r>
          </a:p>
        </p:txBody>
      </p:sp>
      <p:sp>
        <p:nvSpPr>
          <p:cNvPr id="12" name="四角形: 角を丸くする 11">
            <a:extLst>
              <a:ext uri="{FF2B5EF4-FFF2-40B4-BE49-F238E27FC236}">
                <a16:creationId xmlns:a16="http://schemas.microsoft.com/office/drawing/2014/main" id="{B4639C4C-AD1A-58E3-C471-40EC4FB33E0D}"/>
              </a:ext>
            </a:extLst>
          </p:cNvPr>
          <p:cNvSpPr/>
          <p:nvPr/>
        </p:nvSpPr>
        <p:spPr>
          <a:xfrm>
            <a:off x="2509642" y="3041248"/>
            <a:ext cx="676787" cy="217361"/>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78702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11256-8861-4131-27CD-172BFDE37F72}"/>
            </a:ext>
          </a:extLst>
        </p:cNvPr>
        <p:cNvGrpSpPr/>
        <p:nvPr/>
      </p:nvGrpSpPr>
      <p:grpSpPr>
        <a:xfrm>
          <a:off x="0" y="0"/>
          <a:ext cx="0" cy="0"/>
          <a:chOff x="0" y="0"/>
          <a:chExt cx="0" cy="0"/>
        </a:xfrm>
      </p:grpSpPr>
      <p:sp>
        <p:nvSpPr>
          <p:cNvPr id="56" name="Footer Placeholder 4">
            <a:extLst>
              <a:ext uri="{FF2B5EF4-FFF2-40B4-BE49-F238E27FC236}">
                <a16:creationId xmlns:a16="http://schemas.microsoft.com/office/drawing/2014/main" id="{FEF9A40F-9C64-4824-9AAC-5A198B3083E8}"/>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13</a:t>
            </a:fld>
            <a:endParaRPr lang="en-US" dirty="0"/>
          </a:p>
        </p:txBody>
      </p:sp>
      <p:sp>
        <p:nvSpPr>
          <p:cNvPr id="27" name="テキスト ボックス 26">
            <a:extLst>
              <a:ext uri="{FF2B5EF4-FFF2-40B4-BE49-F238E27FC236}">
                <a16:creationId xmlns:a16="http://schemas.microsoft.com/office/drawing/2014/main" id="{24F53E52-0ADC-BFC3-B1B5-E76EFFE75F8D}"/>
              </a:ext>
            </a:extLst>
          </p:cNvPr>
          <p:cNvSpPr txBox="1"/>
          <p:nvPr/>
        </p:nvSpPr>
        <p:spPr>
          <a:xfrm>
            <a:off x="4672786" y="18729"/>
            <a:ext cx="2185214" cy="446276"/>
          </a:xfrm>
          <a:prstGeom prst="rect">
            <a:avLst/>
          </a:prstGeom>
          <a:noFill/>
        </p:spPr>
        <p:txBody>
          <a:bodyPr wrap="none" rtlCol="0">
            <a:spAutoFit/>
          </a:bodyPr>
          <a:lstStyle/>
          <a:p>
            <a:pPr algn="r"/>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pPr algn="r"/>
            <a:r>
              <a:rPr lang="ja-JP" altLang="en-US" sz="1100" dirty="0">
                <a:solidFill>
                  <a:schemeClr val="bg1">
                    <a:lumMod val="50000"/>
                  </a:schemeClr>
                </a:solidFill>
                <a:latin typeface="BIZ UDPゴシック" panose="020B0400000000000000" pitchFamily="50" charset="-128"/>
                <a:ea typeface="BIZ UDPゴシック" panose="020B0400000000000000" pitchFamily="50" charset="-128"/>
              </a:rPr>
              <a:t>≪暗号化ツールのインストール≫</a:t>
            </a:r>
            <a:endParaRPr lang="en-US" altLang="ja-JP" sz="20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33" name="矢印: 下 32">
            <a:extLst>
              <a:ext uri="{FF2B5EF4-FFF2-40B4-BE49-F238E27FC236}">
                <a16:creationId xmlns:a16="http://schemas.microsoft.com/office/drawing/2014/main" id="{8B1FBAB3-4926-FAC5-8C4A-ADF48B2EE6D2}"/>
              </a:ext>
            </a:extLst>
          </p:cNvPr>
          <p:cNvSpPr/>
          <p:nvPr/>
        </p:nvSpPr>
        <p:spPr>
          <a:xfrm>
            <a:off x="1588013" y="675927"/>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41" name="図 40">
            <a:extLst>
              <a:ext uri="{FF2B5EF4-FFF2-40B4-BE49-F238E27FC236}">
                <a16:creationId xmlns:a16="http://schemas.microsoft.com/office/drawing/2014/main" id="{B32F7B38-74C9-5F04-728D-BF9DFBF82B1C}"/>
              </a:ext>
            </a:extLst>
          </p:cNvPr>
          <p:cNvPicPr>
            <a:picLocks noChangeAspect="1"/>
          </p:cNvPicPr>
          <p:nvPr/>
        </p:nvPicPr>
        <p:blipFill>
          <a:blip r:embed="rId2"/>
          <a:stretch>
            <a:fillRect/>
          </a:stretch>
        </p:blipFill>
        <p:spPr>
          <a:xfrm>
            <a:off x="8193056" y="2402869"/>
            <a:ext cx="3021153" cy="2300910"/>
          </a:xfrm>
          <a:prstGeom prst="rect">
            <a:avLst/>
          </a:prstGeom>
        </p:spPr>
      </p:pic>
      <p:pic>
        <p:nvPicPr>
          <p:cNvPr id="61" name="図 60">
            <a:extLst>
              <a:ext uri="{FF2B5EF4-FFF2-40B4-BE49-F238E27FC236}">
                <a16:creationId xmlns:a16="http://schemas.microsoft.com/office/drawing/2014/main" id="{ED98C6CA-94C9-C5CE-E699-B5904F0184D8}"/>
              </a:ext>
            </a:extLst>
          </p:cNvPr>
          <p:cNvPicPr>
            <a:picLocks noChangeAspect="1"/>
          </p:cNvPicPr>
          <p:nvPr/>
        </p:nvPicPr>
        <p:blipFill>
          <a:blip r:embed="rId3"/>
          <a:stretch>
            <a:fillRect/>
          </a:stretch>
        </p:blipFill>
        <p:spPr>
          <a:xfrm>
            <a:off x="632280" y="1200618"/>
            <a:ext cx="3181373" cy="2422934"/>
          </a:xfrm>
          <a:prstGeom prst="rect">
            <a:avLst/>
          </a:prstGeom>
        </p:spPr>
      </p:pic>
      <p:sp>
        <p:nvSpPr>
          <p:cNvPr id="62" name="矢印: 下 61">
            <a:extLst>
              <a:ext uri="{FF2B5EF4-FFF2-40B4-BE49-F238E27FC236}">
                <a16:creationId xmlns:a16="http://schemas.microsoft.com/office/drawing/2014/main" id="{846E6732-1B40-8995-960E-FB0E4F72557D}"/>
              </a:ext>
            </a:extLst>
          </p:cNvPr>
          <p:cNvSpPr/>
          <p:nvPr/>
        </p:nvSpPr>
        <p:spPr>
          <a:xfrm>
            <a:off x="1588013" y="3863695"/>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64" name="図 63">
            <a:extLst>
              <a:ext uri="{FF2B5EF4-FFF2-40B4-BE49-F238E27FC236}">
                <a16:creationId xmlns:a16="http://schemas.microsoft.com/office/drawing/2014/main" id="{32131234-BA60-3D4D-66EF-0B19A795D619}"/>
              </a:ext>
            </a:extLst>
          </p:cNvPr>
          <p:cNvPicPr>
            <a:picLocks noChangeAspect="1"/>
          </p:cNvPicPr>
          <p:nvPr/>
        </p:nvPicPr>
        <p:blipFill>
          <a:blip r:embed="rId4"/>
          <a:srcRect l="23821" t="13559" r="19794" b="17024"/>
          <a:stretch/>
        </p:blipFill>
        <p:spPr>
          <a:xfrm>
            <a:off x="1126627" y="4431254"/>
            <a:ext cx="1577864" cy="1255074"/>
          </a:xfrm>
          <a:prstGeom prst="rect">
            <a:avLst/>
          </a:prstGeom>
        </p:spPr>
      </p:pic>
      <p:sp>
        <p:nvSpPr>
          <p:cNvPr id="4" name="テキスト ボックス 3">
            <a:extLst>
              <a:ext uri="{FF2B5EF4-FFF2-40B4-BE49-F238E27FC236}">
                <a16:creationId xmlns:a16="http://schemas.microsoft.com/office/drawing/2014/main" id="{171EB103-BA33-0575-1317-F5059527C7B4}"/>
              </a:ext>
            </a:extLst>
          </p:cNvPr>
          <p:cNvSpPr txBox="1"/>
          <p:nvPr/>
        </p:nvSpPr>
        <p:spPr>
          <a:xfrm>
            <a:off x="2126527" y="2985535"/>
            <a:ext cx="1518364" cy="307777"/>
          </a:xfrm>
          <a:prstGeom prst="rect">
            <a:avLst/>
          </a:prstGeom>
          <a:solidFill>
            <a:srgbClr val="FF5050"/>
          </a:solidFill>
        </p:spPr>
        <p:txBody>
          <a:bodyPr wrap="none" rtlCol="0">
            <a:spAutoFit/>
          </a:bodyPr>
          <a:lstStyle/>
          <a:p>
            <a:r>
              <a:rPr kumimoji="1" lang="ja-JP" altLang="en-US" sz="1400" b="1" dirty="0">
                <a:solidFill>
                  <a:schemeClr val="bg1"/>
                </a:solidFill>
                <a:latin typeface="BIZ UDPゴシック" panose="020B0400000000000000" pitchFamily="50" charset="-128"/>
                <a:ea typeface="BIZ UDPゴシック" panose="020B0400000000000000" pitchFamily="50" charset="-128"/>
              </a:rPr>
              <a:t>インストール完了</a:t>
            </a:r>
          </a:p>
        </p:txBody>
      </p:sp>
      <p:sp>
        <p:nvSpPr>
          <p:cNvPr id="5" name="四角形: 角を丸くする 4">
            <a:extLst>
              <a:ext uri="{FF2B5EF4-FFF2-40B4-BE49-F238E27FC236}">
                <a16:creationId xmlns:a16="http://schemas.microsoft.com/office/drawing/2014/main" id="{BB56E242-0C3D-737C-6FEE-CF14DFF08991}"/>
              </a:ext>
            </a:extLst>
          </p:cNvPr>
          <p:cNvSpPr/>
          <p:nvPr/>
        </p:nvSpPr>
        <p:spPr>
          <a:xfrm>
            <a:off x="2547316" y="3377669"/>
            <a:ext cx="676787" cy="217361"/>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3C178D5C-CD29-02F3-AAF2-AFD605868C7F}"/>
              </a:ext>
            </a:extLst>
          </p:cNvPr>
          <p:cNvSpPr txBox="1"/>
          <p:nvPr/>
        </p:nvSpPr>
        <p:spPr>
          <a:xfrm>
            <a:off x="2924163" y="4504425"/>
            <a:ext cx="3619512" cy="461665"/>
          </a:xfrm>
          <a:prstGeom prst="rect">
            <a:avLst/>
          </a:prstGeom>
          <a:solidFill>
            <a:srgbClr val="FFFF00"/>
          </a:solidFill>
        </p:spPr>
        <p:txBody>
          <a:bodyPr wrap="square" rtlCol="0">
            <a:spAutoFit/>
          </a:bodyPr>
          <a:lstStyle/>
          <a:p>
            <a:r>
              <a:rPr kumimoji="1" lang="ja-JP" altLang="en-US" sz="1200" b="1" dirty="0">
                <a:latin typeface="BIZ UDPゴシック" panose="020B0400000000000000" pitchFamily="50" charset="-128"/>
                <a:ea typeface="BIZ UDPゴシック" panose="020B0400000000000000" pitchFamily="50" charset="-128"/>
              </a:rPr>
              <a:t>インストール完了後、パソコンのデスクトップ上に</a:t>
            </a:r>
            <a:endParaRPr kumimoji="1" lang="en-US" altLang="ja-JP" sz="1200" b="1" dirty="0">
              <a:latin typeface="BIZ UDPゴシック" panose="020B0400000000000000" pitchFamily="50" charset="-128"/>
              <a:ea typeface="BIZ UDPゴシック" panose="020B0400000000000000" pitchFamily="50" charset="-128"/>
            </a:endParaRPr>
          </a:p>
          <a:p>
            <a:r>
              <a:rPr kumimoji="1" lang="ja-JP" altLang="en-US" sz="1200" b="1" dirty="0">
                <a:solidFill>
                  <a:srgbClr val="0070C0"/>
                </a:solidFill>
                <a:latin typeface="BIZ UDPゴシック" panose="020B0400000000000000" pitchFamily="50" charset="-128"/>
                <a:ea typeface="BIZ UDPゴシック" panose="020B0400000000000000" pitchFamily="50" charset="-128"/>
              </a:rPr>
              <a:t>「</a:t>
            </a:r>
            <a:r>
              <a:rPr kumimoji="1" lang="en-US" altLang="ja-JP" sz="1200" b="1" dirty="0">
                <a:solidFill>
                  <a:srgbClr val="0070C0"/>
                </a:solidFill>
                <a:latin typeface="BIZ UDPゴシック" panose="020B0400000000000000" pitchFamily="50" charset="-128"/>
                <a:ea typeface="BIZ UDPゴシック" panose="020B0400000000000000" pitchFamily="50" charset="-128"/>
              </a:rPr>
              <a:t>KenpoWave21</a:t>
            </a:r>
            <a:r>
              <a:rPr kumimoji="1" lang="ja-JP" altLang="en-US" sz="1200" b="1" dirty="0">
                <a:solidFill>
                  <a:srgbClr val="0070C0"/>
                </a:solidFill>
                <a:latin typeface="BIZ UDPゴシック" panose="020B0400000000000000" pitchFamily="50" charset="-128"/>
                <a:ea typeface="BIZ UDPゴシック" panose="020B0400000000000000" pitchFamily="50" charset="-128"/>
              </a:rPr>
              <a:t>暗号化ツール」</a:t>
            </a:r>
            <a:r>
              <a:rPr kumimoji="1" lang="ja-JP" altLang="en-US" sz="1200" b="1" dirty="0">
                <a:latin typeface="BIZ UDPゴシック" panose="020B0400000000000000" pitchFamily="50" charset="-128"/>
                <a:ea typeface="BIZ UDPゴシック" panose="020B0400000000000000" pitchFamily="50" charset="-128"/>
              </a:rPr>
              <a:t>が表示されます</a:t>
            </a:r>
            <a:endParaRPr kumimoji="1" lang="en-US" altLang="ja-JP" sz="1100" b="1"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B035EE4-FD22-3C75-3C36-3ADAA4AED41B}"/>
              </a:ext>
            </a:extLst>
          </p:cNvPr>
          <p:cNvSpPr txBox="1"/>
          <p:nvPr/>
        </p:nvSpPr>
        <p:spPr>
          <a:xfrm>
            <a:off x="70733" y="6467934"/>
            <a:ext cx="4801314" cy="668966"/>
          </a:xfrm>
          <a:prstGeom prst="rect">
            <a:avLst/>
          </a:prstGeom>
          <a:noFill/>
        </p:spPr>
        <p:txBody>
          <a:bodyPr wrap="none" rtlCol="0">
            <a:spAutoFit/>
          </a:bodyPr>
          <a:lstStyle/>
          <a:p>
            <a:pPr>
              <a:lnSpc>
                <a:spcPct val="150000"/>
              </a:lnSpc>
            </a:pPr>
            <a:r>
              <a:rPr lang="ja-JP" altLang="en-US" sz="2000" b="1" dirty="0">
                <a:solidFill>
                  <a:srgbClr val="0070C0"/>
                </a:solidFill>
                <a:latin typeface="BIZ UD明朝 Medium" panose="02020500000000000000" pitchFamily="17" charset="-128"/>
                <a:ea typeface="BIZ UD明朝 Medium" panose="02020500000000000000" pitchFamily="17" charset="-128"/>
              </a:rPr>
              <a:t>　≪電子媒体届出ファイルの暗号化≫へ</a:t>
            </a:r>
          </a:p>
          <a:p>
            <a:pPr>
              <a:lnSpc>
                <a:spcPct val="150000"/>
              </a:lnSpc>
            </a:pPr>
            <a:r>
              <a:rPr lang="ja-JP" altLang="en-US" sz="600" b="1" dirty="0">
                <a:solidFill>
                  <a:srgbClr val="0070C0"/>
                </a:solidFill>
                <a:latin typeface="BIZ UDゴシック" panose="020B0400000000000000" pitchFamily="49" charset="-128"/>
                <a:ea typeface="BIZ UDゴシック" panose="020B0400000000000000" pitchFamily="49" charset="-128"/>
              </a:rPr>
              <a:t>　</a:t>
            </a:r>
            <a:endParaRPr lang="en-US" altLang="ja-JP" sz="600" b="1" dirty="0">
              <a:solidFill>
                <a:srgbClr val="0070C0"/>
              </a:solidFill>
              <a:latin typeface="BIZ UDゴシック" panose="020B0400000000000000" pitchFamily="49" charset="-128"/>
              <a:ea typeface="BIZ UDゴシック" panose="020B0400000000000000" pitchFamily="49" charset="-128"/>
            </a:endParaRPr>
          </a:p>
        </p:txBody>
      </p:sp>
      <p:sp>
        <p:nvSpPr>
          <p:cNvPr id="7" name="矢印: 下 6">
            <a:extLst>
              <a:ext uri="{FF2B5EF4-FFF2-40B4-BE49-F238E27FC236}">
                <a16:creationId xmlns:a16="http://schemas.microsoft.com/office/drawing/2014/main" id="{729B1A99-B662-AABF-626C-9C771A737C01}"/>
              </a:ext>
            </a:extLst>
          </p:cNvPr>
          <p:cNvSpPr/>
          <p:nvPr/>
        </p:nvSpPr>
        <p:spPr>
          <a:xfrm>
            <a:off x="1588013" y="6016358"/>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68957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B9BD2-502A-DCBC-7037-B9B33FCDE287}"/>
            </a:ext>
          </a:extLst>
        </p:cNvPr>
        <p:cNvGrpSpPr/>
        <p:nvPr/>
      </p:nvGrpSpPr>
      <p:grpSpPr>
        <a:xfrm>
          <a:off x="0" y="0"/>
          <a:ext cx="0" cy="0"/>
          <a:chOff x="0" y="0"/>
          <a:chExt cx="0" cy="0"/>
        </a:xfrm>
      </p:grpSpPr>
      <p:pic>
        <p:nvPicPr>
          <p:cNvPr id="44" name="図 43">
            <a:extLst>
              <a:ext uri="{FF2B5EF4-FFF2-40B4-BE49-F238E27FC236}">
                <a16:creationId xmlns:a16="http://schemas.microsoft.com/office/drawing/2014/main" id="{7134BB7B-2BB6-7009-CB84-DCDCFBA86DE3}"/>
              </a:ext>
            </a:extLst>
          </p:cNvPr>
          <p:cNvPicPr>
            <a:picLocks noChangeAspect="1"/>
          </p:cNvPicPr>
          <p:nvPr/>
        </p:nvPicPr>
        <p:blipFill>
          <a:blip r:embed="rId2"/>
          <a:stretch>
            <a:fillRect/>
          </a:stretch>
        </p:blipFill>
        <p:spPr>
          <a:xfrm>
            <a:off x="776047" y="8516708"/>
            <a:ext cx="3839520" cy="1146186"/>
          </a:xfrm>
          <a:prstGeom prst="rect">
            <a:avLst/>
          </a:prstGeom>
        </p:spPr>
      </p:pic>
      <p:pic>
        <p:nvPicPr>
          <p:cNvPr id="42" name="図 41">
            <a:extLst>
              <a:ext uri="{FF2B5EF4-FFF2-40B4-BE49-F238E27FC236}">
                <a16:creationId xmlns:a16="http://schemas.microsoft.com/office/drawing/2014/main" id="{CE8B1DB4-A08B-FB5D-68DE-4C9B081FC6F0}"/>
              </a:ext>
            </a:extLst>
          </p:cNvPr>
          <p:cNvPicPr>
            <a:picLocks noChangeAspect="1"/>
          </p:cNvPicPr>
          <p:nvPr/>
        </p:nvPicPr>
        <p:blipFill>
          <a:blip r:embed="rId3"/>
          <a:stretch>
            <a:fillRect/>
          </a:stretch>
        </p:blipFill>
        <p:spPr>
          <a:xfrm>
            <a:off x="942015" y="6637955"/>
            <a:ext cx="1790917" cy="1770839"/>
          </a:xfrm>
          <a:prstGeom prst="rect">
            <a:avLst/>
          </a:prstGeom>
        </p:spPr>
      </p:pic>
      <p:sp>
        <p:nvSpPr>
          <p:cNvPr id="56" name="Footer Placeholder 4">
            <a:extLst>
              <a:ext uri="{FF2B5EF4-FFF2-40B4-BE49-F238E27FC236}">
                <a16:creationId xmlns:a16="http://schemas.microsoft.com/office/drawing/2014/main" id="{6411F700-F2F8-EA89-0696-BCE02D709372}"/>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14</a:t>
            </a:fld>
            <a:endParaRPr lang="en-US" dirty="0"/>
          </a:p>
        </p:txBody>
      </p:sp>
      <p:sp>
        <p:nvSpPr>
          <p:cNvPr id="8" name="テキスト ボックス 7">
            <a:extLst>
              <a:ext uri="{FF2B5EF4-FFF2-40B4-BE49-F238E27FC236}">
                <a16:creationId xmlns:a16="http://schemas.microsoft.com/office/drawing/2014/main" id="{A1F2B5FB-4956-FA81-843A-23DA9B0F0124}"/>
              </a:ext>
            </a:extLst>
          </p:cNvPr>
          <p:cNvSpPr txBox="1"/>
          <p:nvPr/>
        </p:nvSpPr>
        <p:spPr>
          <a:xfrm>
            <a:off x="0" y="18729"/>
            <a:ext cx="2377574" cy="446276"/>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r>
              <a:rPr lang="ja-JP" altLang="en-US" sz="1100" dirty="0">
                <a:solidFill>
                  <a:schemeClr val="bg1">
                    <a:lumMod val="50000"/>
                  </a:schemeClr>
                </a:solidFill>
                <a:latin typeface="BIZ UDPゴシック" panose="020B0400000000000000" pitchFamily="50" charset="-128"/>
                <a:ea typeface="BIZ UDPゴシック" panose="020B0400000000000000" pitchFamily="50" charset="-128"/>
              </a:rPr>
              <a:t>≪電子媒体届出ファイルの暗号化≫</a:t>
            </a:r>
            <a:endParaRPr lang="en-US" altLang="ja-JP" sz="20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4C568676-A09B-E0BF-F9D7-C1FFC23AE81E}"/>
              </a:ext>
            </a:extLst>
          </p:cNvPr>
          <p:cNvSpPr txBox="1"/>
          <p:nvPr/>
        </p:nvSpPr>
        <p:spPr>
          <a:xfrm>
            <a:off x="418803" y="836995"/>
            <a:ext cx="6225587" cy="4897495"/>
          </a:xfrm>
          <a:prstGeom prst="rect">
            <a:avLst/>
          </a:prstGeom>
          <a:noFill/>
          <a:ln>
            <a:noFill/>
          </a:ln>
        </p:spPr>
        <p:txBody>
          <a:bodyPr wrap="square" rtlCol="0">
            <a:spAutoFit/>
          </a:bodyPr>
          <a:lstStyle/>
          <a:p>
            <a:pPr>
              <a:lnSpc>
                <a:spcPct val="150000"/>
              </a:lnSpc>
            </a:pPr>
            <a:r>
              <a:rPr kumimoji="1" lang="ja-JP" altLang="en-US" sz="1400" b="1" dirty="0">
                <a:latin typeface="BIZ UDP明朝 Medium" panose="02020500000000000000" pitchFamily="18" charset="-128"/>
                <a:ea typeface="BIZ UDP明朝 Medium" panose="02020500000000000000" pitchFamily="18" charset="-128"/>
              </a:rPr>
              <a:t>①電子媒体届ファイル</a:t>
            </a:r>
            <a:r>
              <a:rPr kumimoji="1" lang="ja-JP" altLang="en-US" sz="1200" b="1" dirty="0">
                <a:latin typeface="BIZ UDP明朝 Medium" panose="02020500000000000000" pitchFamily="18" charset="-128"/>
                <a:ea typeface="BIZ UDP明朝 Medium" panose="02020500000000000000" pitchFamily="18" charset="-128"/>
              </a:rPr>
              <a:t>（</a:t>
            </a:r>
            <a:r>
              <a:rPr kumimoji="1" lang="en-US" altLang="ja-JP" sz="1200" b="1" dirty="0">
                <a:latin typeface="BIZ UDP明朝 Medium" panose="02020500000000000000" pitchFamily="18" charset="-128"/>
                <a:ea typeface="BIZ UDP明朝 Medium" panose="02020500000000000000" pitchFamily="18" charset="-128"/>
              </a:rPr>
              <a:t>KPFD0006.csv</a:t>
            </a:r>
            <a:r>
              <a:rPr kumimoji="1" lang="ja-JP" altLang="en-US" sz="1200" b="1" dirty="0">
                <a:latin typeface="BIZ UDP明朝 Medium" panose="02020500000000000000" pitchFamily="18" charset="-128"/>
                <a:ea typeface="BIZ UDP明朝 Medium" panose="02020500000000000000" pitchFamily="18" charset="-128"/>
              </a:rPr>
              <a:t>もしくは</a:t>
            </a:r>
            <a:r>
              <a:rPr kumimoji="1" lang="en-US" altLang="ja-JP" sz="1200" b="1" dirty="0">
                <a:latin typeface="BIZ UDP明朝 Medium" panose="02020500000000000000" pitchFamily="18" charset="-128"/>
                <a:ea typeface="BIZ UDP明朝 Medium" panose="02020500000000000000" pitchFamily="18" charset="-128"/>
              </a:rPr>
              <a:t>KPFD0006.txt</a:t>
            </a:r>
            <a:r>
              <a:rPr kumimoji="1" lang="ja-JP" altLang="en-US" sz="1200" b="1" dirty="0">
                <a:latin typeface="BIZ UDP明朝 Medium" panose="02020500000000000000" pitchFamily="18" charset="-128"/>
                <a:ea typeface="BIZ UDP明朝 Medium" panose="02020500000000000000" pitchFamily="18" charset="-128"/>
              </a:rPr>
              <a:t>）</a:t>
            </a:r>
            <a:r>
              <a:rPr kumimoji="1" lang="ja-JP" altLang="en-US" sz="1400" b="1" dirty="0">
                <a:latin typeface="BIZ UDP明朝 Medium" panose="02020500000000000000" pitchFamily="18" charset="-128"/>
                <a:ea typeface="BIZ UDP明朝 Medium" panose="02020500000000000000" pitchFamily="18" charset="-128"/>
              </a:rPr>
              <a:t>を用意する</a:t>
            </a:r>
            <a:endParaRPr kumimoji="1" lang="en-US" altLang="ja-JP" sz="1400" b="1" dirty="0">
              <a:latin typeface="BIZ UDP明朝 Medium" panose="02020500000000000000" pitchFamily="18" charset="-128"/>
              <a:ea typeface="BIZ UDP明朝 Medium" panose="020205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　</a:t>
            </a:r>
            <a:r>
              <a:rPr kumimoji="1" lang="en-US" altLang="ja-JP" sz="1150" b="1" dirty="0">
                <a:latin typeface="BIZ UDP明朝 Medium" panose="02020500000000000000" pitchFamily="18" charset="-128"/>
                <a:ea typeface="BIZ UDP明朝 Medium" panose="02020500000000000000" pitchFamily="18" charset="-128"/>
              </a:rPr>
              <a:t>※</a:t>
            </a:r>
            <a:r>
              <a:rPr kumimoji="1" lang="ja-JP" altLang="en-US" sz="1150" b="1" dirty="0">
                <a:solidFill>
                  <a:srgbClr val="0070C0"/>
                </a:solidFill>
                <a:latin typeface="BIZ UDP明朝 Medium" panose="02020500000000000000" pitchFamily="18" charset="-128"/>
                <a:ea typeface="BIZ UDP明朝 Medium" panose="02020500000000000000" pitchFamily="18" charset="-128"/>
              </a:rPr>
              <a:t>用意したファイル</a:t>
            </a:r>
            <a:r>
              <a:rPr lang="ja-JP" altLang="en-US" sz="1150" b="1" dirty="0">
                <a:solidFill>
                  <a:srgbClr val="0070C0"/>
                </a:solidFill>
                <a:latin typeface="UD Digi Kyokasho NK-R" panose="02020400000000000000" pitchFamily="18" charset="-128"/>
                <a:ea typeface="UD Digi Kyokasho NK-R" panose="02020400000000000000" pitchFamily="18" charset="-128"/>
              </a:rPr>
              <a:t>を「</a:t>
            </a:r>
            <a:r>
              <a:rPr lang="en-US" altLang="ja-JP" sz="1150" b="1" dirty="0">
                <a:solidFill>
                  <a:srgbClr val="0070C0"/>
                </a:solidFill>
                <a:latin typeface="UD Digi Kyokasho NK-R" panose="02020400000000000000" pitchFamily="18" charset="-128"/>
                <a:ea typeface="UD Digi Kyokasho NK-R" panose="02020400000000000000" pitchFamily="18" charset="-128"/>
              </a:rPr>
              <a:t>Konnect Office</a:t>
            </a:r>
            <a:r>
              <a:rPr lang="ja-JP" altLang="en-US" sz="1150" b="1" dirty="0">
                <a:solidFill>
                  <a:srgbClr val="0070C0"/>
                </a:solidFill>
                <a:latin typeface="UD Digi Kyokasho NK-R" panose="02020400000000000000" pitchFamily="18" charset="-128"/>
                <a:ea typeface="UD Digi Kyokasho NK-R" panose="02020400000000000000" pitchFamily="18" charset="-128"/>
              </a:rPr>
              <a:t>」を起動するパソコンの任意のフォルダーに保存します。</a:t>
            </a:r>
            <a:endParaRPr lang="en-US" altLang="ja-JP" sz="1150" b="1" dirty="0">
              <a:solidFill>
                <a:srgbClr val="0070C0"/>
              </a:solidFill>
              <a:latin typeface="UD Digi Kyokasho NK-R" panose="02020400000000000000" pitchFamily="18" charset="-128"/>
              <a:ea typeface="UD Digi Kyokasho NK-R" panose="020204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　</a:t>
            </a:r>
            <a:r>
              <a:rPr kumimoji="1" lang="ja-JP" altLang="en-US" sz="1150" b="1" dirty="0">
                <a:latin typeface="BIZ UDP明朝 Medium" panose="02020500000000000000" pitchFamily="18" charset="-128"/>
                <a:ea typeface="BIZ UDP明朝 Medium" panose="02020500000000000000" pitchFamily="18" charset="-128"/>
              </a:rPr>
              <a:t>　（例：作成した</a:t>
            </a:r>
            <a:r>
              <a:rPr kumimoji="1" lang="en-US" altLang="ja-JP" sz="1150" b="1" dirty="0">
                <a:latin typeface="BIZ UDP明朝 Medium" panose="02020500000000000000" pitchFamily="18" charset="-128"/>
                <a:ea typeface="BIZ UDP明朝 Medium" panose="02020500000000000000" pitchFamily="18" charset="-128"/>
              </a:rPr>
              <a:t>KPFD0006.</a:t>
            </a:r>
            <a:r>
              <a:rPr kumimoji="1" lang="ja-JP" altLang="en-US" sz="1150" b="1" dirty="0">
                <a:latin typeface="BIZ UDP明朝 Medium" panose="02020500000000000000" pitchFamily="18" charset="-128"/>
                <a:ea typeface="BIZ UDP明朝 Medium" panose="02020500000000000000" pitchFamily="18" charset="-128"/>
              </a:rPr>
              <a:t>ｃｓｖをデスクトップに作成した「健保提出フォルダ」へ保存する）</a:t>
            </a:r>
            <a:endParaRPr kumimoji="1" lang="en-US" altLang="ja-JP" sz="1150" b="1"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b="1"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b="1"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b="1"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8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050" b="1" dirty="0">
                <a:latin typeface="BIZ UDP明朝 Medium" panose="02020500000000000000" pitchFamily="18" charset="-128"/>
                <a:ea typeface="BIZ UDP明朝 Medium" panose="02020500000000000000" pitchFamily="18" charset="-128"/>
              </a:rPr>
              <a:t>　</a:t>
            </a:r>
            <a:r>
              <a:rPr kumimoji="1" lang="ja-JP" altLang="en-US" sz="1050" dirty="0">
                <a:latin typeface="BIZ UDP明朝 Medium" panose="02020500000000000000" pitchFamily="18" charset="-128"/>
                <a:ea typeface="BIZ UDP明朝 Medium" panose="02020500000000000000" pitchFamily="18" charset="-128"/>
              </a:rPr>
              <a:t>　　　「</a:t>
            </a:r>
            <a:r>
              <a:rPr kumimoji="1" lang="en-US" altLang="ja-JP" sz="1000" dirty="0">
                <a:latin typeface="BIZ UDP明朝 Medium" panose="02020500000000000000" pitchFamily="18" charset="-128"/>
                <a:ea typeface="BIZ UDP明朝 Medium" panose="02020500000000000000" pitchFamily="18" charset="-128"/>
              </a:rPr>
              <a:t>KPFD0006.csv</a:t>
            </a:r>
            <a:r>
              <a:rPr kumimoji="1" lang="ja-JP" altLang="en-US" sz="1000" dirty="0">
                <a:latin typeface="BIZ UDP明朝 Medium" panose="02020500000000000000" pitchFamily="18" charset="-128"/>
                <a:ea typeface="BIZ UDP明朝 Medium" panose="02020500000000000000" pitchFamily="18" charset="-128"/>
              </a:rPr>
              <a:t>」は</a:t>
            </a:r>
            <a:r>
              <a:rPr kumimoji="1" lang="ja-JP" altLang="en-US" sz="900" dirty="0">
                <a:latin typeface="BIZ UDP明朝 Medium" panose="02020500000000000000" pitchFamily="18" charset="-128"/>
                <a:ea typeface="BIZ UDP明朝 Medium" panose="02020500000000000000" pitchFamily="18" charset="-128"/>
              </a:rPr>
              <a:t>下記いずれかの方法より作成してください。</a:t>
            </a:r>
            <a:endParaRPr kumimoji="1" lang="en-US" altLang="ja-JP" sz="10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900" b="1" dirty="0">
                <a:solidFill>
                  <a:srgbClr val="0070C0"/>
                </a:solidFill>
                <a:latin typeface="BIZ UDPゴシック" panose="020B0400000000000000" pitchFamily="50" charset="-128"/>
                <a:ea typeface="BIZ UDPゴシック" panose="020B0400000000000000" pitchFamily="50" charset="-128"/>
              </a:rPr>
              <a:t>　　　　　①日本年金機構の「届出作成プログラム」</a:t>
            </a:r>
            <a:endParaRPr kumimoji="1" lang="en-US" altLang="ja-JP" sz="700" b="1" dirty="0">
              <a:solidFill>
                <a:srgbClr val="0070C0"/>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900" b="1" dirty="0">
                <a:solidFill>
                  <a:srgbClr val="0070C0"/>
                </a:solidFill>
                <a:latin typeface="BIZ UDPゴシック" panose="020B0400000000000000" pitchFamily="50" charset="-128"/>
                <a:ea typeface="BIZ UDPゴシック" panose="020B0400000000000000" pitchFamily="50" charset="-128"/>
              </a:rPr>
              <a:t>　　　　　②</a:t>
            </a:r>
            <a:r>
              <a:rPr kumimoji="1" lang="en-US" altLang="ja-JP" sz="900" b="1" dirty="0">
                <a:solidFill>
                  <a:srgbClr val="0070C0"/>
                </a:solidFill>
                <a:latin typeface="BIZ UDPゴシック" panose="020B0400000000000000" pitchFamily="50" charset="-128"/>
                <a:ea typeface="BIZ UDPゴシック" panose="020B0400000000000000" pitchFamily="50" charset="-128"/>
              </a:rPr>
              <a:t>Konnect</a:t>
            </a:r>
            <a:r>
              <a:rPr kumimoji="1" lang="ja-JP" altLang="en-US" sz="900" b="1" dirty="0">
                <a:solidFill>
                  <a:srgbClr val="0070C0"/>
                </a:solidFill>
                <a:latin typeface="BIZ UDPゴシック" panose="020B0400000000000000" pitchFamily="50" charset="-128"/>
                <a:ea typeface="BIZ UDPゴシック" panose="020B0400000000000000" pitchFamily="50" charset="-128"/>
              </a:rPr>
              <a:t> </a:t>
            </a:r>
            <a:r>
              <a:rPr kumimoji="1" lang="en-US" altLang="ja-JP" sz="900" b="1" dirty="0">
                <a:solidFill>
                  <a:srgbClr val="0070C0"/>
                </a:solidFill>
                <a:latin typeface="BIZ UDPゴシック" panose="020B0400000000000000" pitchFamily="50" charset="-128"/>
                <a:ea typeface="BIZ UDPゴシック" panose="020B0400000000000000" pitchFamily="50" charset="-128"/>
              </a:rPr>
              <a:t>Office</a:t>
            </a:r>
            <a:r>
              <a:rPr kumimoji="1" lang="ja-JP" altLang="en-US" sz="900" b="1" dirty="0">
                <a:solidFill>
                  <a:srgbClr val="0070C0"/>
                </a:solidFill>
                <a:latin typeface="BIZ UDPゴシック" panose="020B0400000000000000" pitchFamily="50" charset="-128"/>
                <a:ea typeface="BIZ UDPゴシック" panose="020B0400000000000000" pitchFamily="50" charset="-128"/>
              </a:rPr>
              <a:t>専用　各種届出</a:t>
            </a:r>
            <a:r>
              <a:rPr kumimoji="1" lang="en-US" altLang="ja-JP" sz="900" b="1" dirty="0">
                <a:solidFill>
                  <a:srgbClr val="0070C0"/>
                </a:solidFill>
                <a:latin typeface="BIZ UDPゴシック" panose="020B0400000000000000" pitchFamily="50" charset="-128"/>
                <a:ea typeface="BIZ UDPゴシック" panose="020B0400000000000000" pitchFamily="50" charset="-128"/>
              </a:rPr>
              <a:t>Excel</a:t>
            </a:r>
            <a:r>
              <a:rPr kumimoji="1" lang="ja-JP" altLang="en-US" sz="900" b="1" dirty="0">
                <a:solidFill>
                  <a:srgbClr val="0070C0"/>
                </a:solidFill>
                <a:latin typeface="BIZ UDPゴシック" panose="020B0400000000000000" pitchFamily="50" charset="-128"/>
                <a:ea typeface="BIZ UDPゴシック" panose="020B0400000000000000" pitchFamily="50" charset="-128"/>
              </a:rPr>
              <a:t>ファイル</a:t>
            </a:r>
            <a:endParaRPr kumimoji="1" lang="en-US" altLang="ja-JP" sz="900" b="1" dirty="0">
              <a:solidFill>
                <a:srgbClr val="0070C0"/>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900" b="1" dirty="0">
                <a:solidFill>
                  <a:srgbClr val="0070C0"/>
                </a:solidFill>
                <a:latin typeface="BIZ UDPゴシック" panose="020B0400000000000000" pitchFamily="50" charset="-128"/>
                <a:ea typeface="BIZ UDPゴシック" panose="020B0400000000000000" pitchFamily="50" charset="-128"/>
              </a:rPr>
              <a:t>　　　　　③お使いの給与計算システム等から出力</a:t>
            </a:r>
            <a:endParaRPr kumimoji="1" lang="en-US" altLang="ja-JP" sz="900" b="1" dirty="0">
              <a:solidFill>
                <a:srgbClr val="0070C0"/>
              </a:solidFill>
              <a:latin typeface="BIZ UDPゴシック" panose="020B0400000000000000" pitchFamily="50" charset="-128"/>
              <a:ea typeface="BIZ UDPゴシック" panose="020B0400000000000000" pitchFamily="50" charset="-128"/>
            </a:endParaRPr>
          </a:p>
          <a:p>
            <a:endParaRPr kumimoji="1" lang="en-US" altLang="ja-JP" sz="1100" dirty="0">
              <a:latin typeface="BIZ UDP明朝 Medium" panose="02020500000000000000" pitchFamily="18" charset="-128"/>
              <a:ea typeface="BIZ UDP明朝 Medium" panose="020205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②暗号化ツールを開く</a:t>
            </a:r>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③「</a:t>
            </a:r>
            <a:r>
              <a:rPr kumimoji="1" lang="en-US" altLang="ja-JP" sz="1400" b="1" dirty="0">
                <a:latin typeface="BIZ UDP明朝 Medium" panose="02020500000000000000" pitchFamily="18" charset="-128"/>
                <a:ea typeface="BIZ UDP明朝 Medium" panose="02020500000000000000" pitchFamily="18" charset="-128"/>
              </a:rPr>
              <a:t>1.</a:t>
            </a:r>
            <a:r>
              <a:rPr kumimoji="1" lang="ja-JP" altLang="en-US" sz="1400" b="1" dirty="0">
                <a:latin typeface="BIZ UDP明朝 Medium" panose="02020500000000000000" pitchFamily="18" charset="-128"/>
                <a:ea typeface="BIZ UDP明朝 Medium" panose="02020500000000000000" pitchFamily="18" charset="-128"/>
              </a:rPr>
              <a:t>　入力ファイル」の「参照」より用意した「</a:t>
            </a:r>
            <a:r>
              <a:rPr kumimoji="1" lang="en-US" altLang="ja-JP" sz="1400" b="1" dirty="0">
                <a:latin typeface="BIZ UDP明朝 Medium" panose="02020500000000000000" pitchFamily="18" charset="-128"/>
                <a:ea typeface="BIZ UDP明朝 Medium" panose="02020500000000000000" pitchFamily="18" charset="-128"/>
              </a:rPr>
              <a:t>KPFD0006.</a:t>
            </a:r>
            <a:r>
              <a:rPr kumimoji="1" lang="ja-JP" altLang="en-US" sz="1400" b="1" dirty="0">
                <a:latin typeface="BIZ UDP明朝 Medium" panose="02020500000000000000" pitchFamily="18" charset="-128"/>
                <a:ea typeface="BIZ UDP明朝 Medium" panose="02020500000000000000" pitchFamily="18" charset="-128"/>
              </a:rPr>
              <a:t>ｃｓｖ」を選択する</a:t>
            </a:r>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p:txBody>
      </p:sp>
      <p:sp>
        <p:nvSpPr>
          <p:cNvPr id="3" name="テキスト ボックス 2">
            <a:extLst>
              <a:ext uri="{FF2B5EF4-FFF2-40B4-BE49-F238E27FC236}">
                <a16:creationId xmlns:a16="http://schemas.microsoft.com/office/drawing/2014/main" id="{C0B21D93-3C1D-7C07-EC64-480E3821488B}"/>
              </a:ext>
            </a:extLst>
          </p:cNvPr>
          <p:cNvSpPr txBox="1"/>
          <p:nvPr/>
        </p:nvSpPr>
        <p:spPr>
          <a:xfrm>
            <a:off x="70733" y="395744"/>
            <a:ext cx="4544834" cy="668966"/>
          </a:xfrm>
          <a:prstGeom prst="rect">
            <a:avLst/>
          </a:prstGeom>
          <a:noFill/>
        </p:spPr>
        <p:txBody>
          <a:bodyPr wrap="none" rtlCol="0">
            <a:spAutoFit/>
          </a:bodyPr>
          <a:lstStyle/>
          <a:p>
            <a:pPr>
              <a:lnSpc>
                <a:spcPct val="150000"/>
              </a:lnSpc>
            </a:pPr>
            <a:r>
              <a:rPr lang="ja-JP" altLang="en-US" sz="2000" b="1" dirty="0">
                <a:latin typeface="BIZ UD明朝 Medium" panose="02020500000000000000" pitchFamily="17" charset="-128"/>
                <a:ea typeface="BIZ UD明朝 Medium" panose="02020500000000000000" pitchFamily="17" charset="-128"/>
              </a:rPr>
              <a:t>　</a:t>
            </a:r>
            <a:r>
              <a:rPr lang="ja-JP" altLang="en-US" sz="2000" b="1" dirty="0">
                <a:solidFill>
                  <a:srgbClr val="0070C0"/>
                </a:solidFill>
                <a:latin typeface="BIZ UD明朝 Medium" panose="02020500000000000000" pitchFamily="17" charset="-128"/>
                <a:ea typeface="BIZ UD明朝 Medium" panose="02020500000000000000" pitchFamily="17" charset="-128"/>
              </a:rPr>
              <a:t>≪電子媒体届出ファイルの暗号化≫</a:t>
            </a:r>
          </a:p>
          <a:p>
            <a:pPr>
              <a:lnSpc>
                <a:spcPct val="150000"/>
              </a:lnSpc>
            </a:pPr>
            <a:r>
              <a:rPr lang="ja-JP" altLang="en-US" sz="600" b="1" dirty="0">
                <a:latin typeface="BIZ UDゴシック" panose="020B0400000000000000" pitchFamily="49" charset="-128"/>
                <a:ea typeface="BIZ UDゴシック" panose="020B0400000000000000" pitchFamily="49" charset="-128"/>
              </a:rPr>
              <a:t>　</a:t>
            </a:r>
            <a:endParaRPr lang="en-US" altLang="ja-JP" sz="600" b="1" dirty="0">
              <a:latin typeface="BIZ UDゴシック" panose="020B0400000000000000" pitchFamily="49" charset="-128"/>
              <a:ea typeface="BIZ UDゴシック" panose="020B0400000000000000" pitchFamily="49" charset="-128"/>
            </a:endParaRPr>
          </a:p>
        </p:txBody>
      </p:sp>
      <p:sp>
        <p:nvSpPr>
          <p:cNvPr id="4" name="矢印: 下 3">
            <a:extLst>
              <a:ext uri="{FF2B5EF4-FFF2-40B4-BE49-F238E27FC236}">
                <a16:creationId xmlns:a16="http://schemas.microsoft.com/office/drawing/2014/main" id="{E7226DDE-7069-AA25-C85B-6DDA1DBF97F7}"/>
              </a:ext>
            </a:extLst>
          </p:cNvPr>
          <p:cNvSpPr/>
          <p:nvPr/>
        </p:nvSpPr>
        <p:spPr>
          <a:xfrm rot="16200000">
            <a:off x="3624437" y="3154302"/>
            <a:ext cx="367585" cy="355978"/>
          </a:xfrm>
          <a:prstGeom prst="downArrow">
            <a:avLst/>
          </a:prstGeom>
          <a:gradFill flip="none" rotWithShape="1">
            <a:gsLst>
              <a:gs pos="0">
                <a:schemeClr val="accent5">
                  <a:lumMod val="0"/>
                  <a:lumOff val="100000"/>
                </a:schemeClr>
              </a:gs>
              <a:gs pos="35000">
                <a:schemeClr val="accent5">
                  <a:lumMod val="0"/>
                  <a:lumOff val="100000"/>
                </a:schemeClr>
              </a:gs>
              <a:gs pos="100000">
                <a:srgbClr val="0070C0"/>
              </a:gs>
            </a:gsLst>
            <a:path path="circle">
              <a:fillToRect l="50000" t="-80000" r="50000" b="180000"/>
            </a:path>
            <a:tileRect/>
          </a:gra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05BCD4F4-4E82-2671-FDEE-167639403171}"/>
              </a:ext>
            </a:extLst>
          </p:cNvPr>
          <p:cNvSpPr txBox="1"/>
          <p:nvPr/>
        </p:nvSpPr>
        <p:spPr>
          <a:xfrm>
            <a:off x="4106143" y="3054360"/>
            <a:ext cx="1503926" cy="523220"/>
          </a:xfrm>
          <a:prstGeom prst="rect">
            <a:avLst/>
          </a:prstGeom>
          <a:solidFill>
            <a:srgbClr val="FFFF00"/>
          </a:solidFill>
        </p:spPr>
        <p:txBody>
          <a:bodyPr wrap="square" rtlCol="0">
            <a:spAutoFit/>
          </a:bodyPr>
          <a:lstStyle/>
          <a:p>
            <a:r>
              <a:rPr kumimoji="1" lang="en-US" altLang="ja-JP" sz="1000" b="1" dirty="0">
                <a:latin typeface="BIZ UDP明朝 Medium" panose="02020500000000000000" pitchFamily="18" charset="-128"/>
                <a:ea typeface="BIZ UDP明朝 Medium" panose="02020500000000000000" pitchFamily="18" charset="-128"/>
              </a:rPr>
              <a:t>KPFD0006.csv</a:t>
            </a:r>
          </a:p>
          <a:p>
            <a:r>
              <a:rPr kumimoji="1" lang="ja-JP" altLang="en-US" sz="800" b="1" dirty="0">
                <a:latin typeface="BIZ UDP明朝 Medium" panose="02020500000000000000" pitchFamily="18" charset="-128"/>
                <a:ea typeface="BIZ UDP明朝 Medium" panose="02020500000000000000" pitchFamily="18" charset="-128"/>
              </a:rPr>
              <a:t>　もしくは</a:t>
            </a:r>
            <a:endParaRPr kumimoji="1" lang="en-US" altLang="ja-JP" sz="800" b="1" dirty="0">
              <a:latin typeface="BIZ UDP明朝 Medium" panose="02020500000000000000" pitchFamily="18" charset="-128"/>
              <a:ea typeface="BIZ UDP明朝 Medium" panose="02020500000000000000" pitchFamily="18" charset="-128"/>
            </a:endParaRPr>
          </a:p>
          <a:p>
            <a:r>
              <a:rPr kumimoji="1" lang="en-US" altLang="ja-JP" sz="1000" b="1" dirty="0">
                <a:latin typeface="BIZ UDP明朝 Medium" panose="02020500000000000000" pitchFamily="18" charset="-128"/>
                <a:ea typeface="BIZ UDP明朝 Medium" panose="02020500000000000000" pitchFamily="18" charset="-128"/>
              </a:rPr>
              <a:t>KPFD0006.txt</a:t>
            </a:r>
            <a:r>
              <a:rPr kumimoji="1" lang="ja-JP" altLang="en-US" sz="1000" b="1" dirty="0">
                <a:latin typeface="BIZ UDP明朝 Medium" panose="02020500000000000000" pitchFamily="18" charset="-128"/>
                <a:ea typeface="BIZ UDP明朝 Medium" panose="02020500000000000000" pitchFamily="18" charset="-128"/>
              </a:rPr>
              <a:t>を作成</a:t>
            </a:r>
            <a:endParaRPr kumimoji="1" lang="ja-JP" altLang="en-US" sz="1000" dirty="0"/>
          </a:p>
        </p:txBody>
      </p:sp>
      <p:pic>
        <p:nvPicPr>
          <p:cNvPr id="10" name="図 9">
            <a:extLst>
              <a:ext uri="{FF2B5EF4-FFF2-40B4-BE49-F238E27FC236}">
                <a16:creationId xmlns:a16="http://schemas.microsoft.com/office/drawing/2014/main" id="{59ED470A-9601-472C-F878-8696EDFA0645}"/>
              </a:ext>
            </a:extLst>
          </p:cNvPr>
          <p:cNvPicPr>
            <a:picLocks noChangeAspect="1"/>
          </p:cNvPicPr>
          <p:nvPr/>
        </p:nvPicPr>
        <p:blipFill>
          <a:blip r:embed="rId4"/>
          <a:srcRect l="23821" t="13559" r="19794" b="17024"/>
          <a:stretch/>
        </p:blipFill>
        <p:spPr>
          <a:xfrm>
            <a:off x="776047" y="4225417"/>
            <a:ext cx="956608" cy="760911"/>
          </a:xfrm>
          <a:prstGeom prst="rect">
            <a:avLst/>
          </a:prstGeom>
        </p:spPr>
      </p:pic>
      <p:pic>
        <p:nvPicPr>
          <p:cNvPr id="12" name="図 11">
            <a:extLst>
              <a:ext uri="{FF2B5EF4-FFF2-40B4-BE49-F238E27FC236}">
                <a16:creationId xmlns:a16="http://schemas.microsoft.com/office/drawing/2014/main" id="{A052289E-E7F5-2FD2-FD82-FA54725EA863}"/>
              </a:ext>
            </a:extLst>
          </p:cNvPr>
          <p:cNvPicPr>
            <a:picLocks noChangeAspect="1"/>
          </p:cNvPicPr>
          <p:nvPr/>
        </p:nvPicPr>
        <p:blipFill>
          <a:blip r:embed="rId5"/>
          <a:stretch>
            <a:fillRect/>
          </a:stretch>
        </p:blipFill>
        <p:spPr>
          <a:xfrm>
            <a:off x="776048" y="5423262"/>
            <a:ext cx="3839520" cy="1146186"/>
          </a:xfrm>
          <a:prstGeom prst="rect">
            <a:avLst/>
          </a:prstGeom>
        </p:spPr>
      </p:pic>
      <p:sp>
        <p:nvSpPr>
          <p:cNvPr id="13" name="矢印: 下 12">
            <a:extLst>
              <a:ext uri="{FF2B5EF4-FFF2-40B4-BE49-F238E27FC236}">
                <a16:creationId xmlns:a16="http://schemas.microsoft.com/office/drawing/2014/main" id="{59E4B406-2CF8-DFEA-84C4-4ED9785715B5}"/>
              </a:ext>
            </a:extLst>
          </p:cNvPr>
          <p:cNvSpPr/>
          <p:nvPr/>
        </p:nvSpPr>
        <p:spPr>
          <a:xfrm rot="3231208">
            <a:off x="4581823" y="5561357"/>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4" name="テキスト ボックス 13">
            <a:extLst>
              <a:ext uri="{FF2B5EF4-FFF2-40B4-BE49-F238E27FC236}">
                <a16:creationId xmlns:a16="http://schemas.microsoft.com/office/drawing/2014/main" id="{D5B49FD2-C505-E55B-0A49-E5168F309D0E}"/>
              </a:ext>
            </a:extLst>
          </p:cNvPr>
          <p:cNvSpPr txBox="1"/>
          <p:nvPr/>
        </p:nvSpPr>
        <p:spPr>
          <a:xfrm>
            <a:off x="4802747" y="5422341"/>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15" name="四角形: 角を丸くする 14">
            <a:extLst>
              <a:ext uri="{FF2B5EF4-FFF2-40B4-BE49-F238E27FC236}">
                <a16:creationId xmlns:a16="http://schemas.microsoft.com/office/drawing/2014/main" id="{1EC11030-D2B6-82BB-3BE2-06EA7D497E6E}"/>
              </a:ext>
            </a:extLst>
          </p:cNvPr>
          <p:cNvSpPr/>
          <p:nvPr/>
        </p:nvSpPr>
        <p:spPr>
          <a:xfrm>
            <a:off x="4115505" y="5761872"/>
            <a:ext cx="399345" cy="217361"/>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732E6B0B-2044-296B-D62C-7BB42A578287}"/>
              </a:ext>
            </a:extLst>
          </p:cNvPr>
          <p:cNvSpPr/>
          <p:nvPr/>
        </p:nvSpPr>
        <p:spPr>
          <a:xfrm>
            <a:off x="700092" y="2749801"/>
            <a:ext cx="5043487" cy="893432"/>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右大かっこ 23">
            <a:extLst>
              <a:ext uri="{FF2B5EF4-FFF2-40B4-BE49-F238E27FC236}">
                <a16:creationId xmlns:a16="http://schemas.microsoft.com/office/drawing/2014/main" id="{924E538E-E423-BEB0-4C71-837618DAB476}"/>
              </a:ext>
            </a:extLst>
          </p:cNvPr>
          <p:cNvSpPr/>
          <p:nvPr/>
        </p:nvSpPr>
        <p:spPr>
          <a:xfrm>
            <a:off x="4514850" y="5870552"/>
            <a:ext cx="287897" cy="1578219"/>
          </a:xfrm>
          <a:prstGeom prst="rightBracket">
            <a:avLst>
              <a:gd name="adj" fmla="val 0"/>
            </a:avLst>
          </a:prstGeom>
          <a:ln w="44450">
            <a:solidFill>
              <a:srgbClr val="FF481D"/>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cxnSp>
        <p:nvCxnSpPr>
          <p:cNvPr id="25" name="直線矢印コネクタ 24">
            <a:extLst>
              <a:ext uri="{FF2B5EF4-FFF2-40B4-BE49-F238E27FC236}">
                <a16:creationId xmlns:a16="http://schemas.microsoft.com/office/drawing/2014/main" id="{FA751E93-8C38-B7C7-AB4A-49435865A00A}"/>
              </a:ext>
            </a:extLst>
          </p:cNvPr>
          <p:cNvCxnSpPr>
            <a:cxnSpLocks/>
          </p:cNvCxnSpPr>
          <p:nvPr/>
        </p:nvCxnSpPr>
        <p:spPr>
          <a:xfrm flipH="1">
            <a:off x="2857500" y="7445212"/>
            <a:ext cx="1761618" cy="0"/>
          </a:xfrm>
          <a:prstGeom prst="straightConnector1">
            <a:avLst/>
          </a:prstGeom>
          <a:ln w="44450">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29" name="テキスト ボックス 28">
            <a:extLst>
              <a:ext uri="{FF2B5EF4-FFF2-40B4-BE49-F238E27FC236}">
                <a16:creationId xmlns:a16="http://schemas.microsoft.com/office/drawing/2014/main" id="{33C540A3-E0A3-E444-F84D-F6EB0AFED492}"/>
              </a:ext>
            </a:extLst>
          </p:cNvPr>
          <p:cNvSpPr txBox="1"/>
          <p:nvPr/>
        </p:nvSpPr>
        <p:spPr>
          <a:xfrm>
            <a:off x="2890262" y="7639879"/>
            <a:ext cx="1835934" cy="553998"/>
          </a:xfrm>
          <a:prstGeom prst="rect">
            <a:avLst/>
          </a:prstGeom>
          <a:solidFill>
            <a:srgbClr val="FFFF00"/>
          </a:solidFill>
        </p:spPr>
        <p:txBody>
          <a:bodyPr wrap="square" rtlCol="0">
            <a:spAutoFit/>
          </a:bodyPr>
          <a:lstStyle/>
          <a:p>
            <a:r>
              <a:rPr kumimoji="1" lang="ja-JP" altLang="en-US" sz="1000" b="1" dirty="0">
                <a:latin typeface="BIZ UDP明朝 Medium" panose="02020500000000000000" pitchFamily="18" charset="-128"/>
                <a:ea typeface="BIZ UDP明朝 Medium" panose="02020500000000000000" pitchFamily="18" charset="-128"/>
              </a:rPr>
              <a:t>保存先から「</a:t>
            </a:r>
            <a:r>
              <a:rPr kumimoji="1" lang="en-US" altLang="ja-JP" sz="1000" b="1" dirty="0">
                <a:latin typeface="BIZ UDP明朝 Medium" panose="02020500000000000000" pitchFamily="18" charset="-128"/>
                <a:ea typeface="BIZ UDP明朝 Medium" panose="02020500000000000000" pitchFamily="18" charset="-128"/>
              </a:rPr>
              <a:t>KPFD0006.csv</a:t>
            </a:r>
            <a:r>
              <a:rPr kumimoji="1" lang="ja-JP" altLang="en-US" sz="1000" b="1" dirty="0">
                <a:latin typeface="BIZ UDP明朝 Medium" panose="02020500000000000000" pitchFamily="18" charset="-128"/>
                <a:ea typeface="BIZ UDP明朝 Medium" panose="02020500000000000000" pitchFamily="18" charset="-128"/>
              </a:rPr>
              <a:t>」を選択し</a:t>
            </a:r>
            <a:endParaRPr kumimoji="1" lang="en-US" altLang="ja-JP" sz="1000" b="1" dirty="0">
              <a:latin typeface="BIZ UDP明朝 Medium" panose="02020500000000000000" pitchFamily="18" charset="-128"/>
              <a:ea typeface="BIZ UDP明朝 Medium" panose="02020500000000000000" pitchFamily="18" charset="-128"/>
            </a:endParaRPr>
          </a:p>
          <a:p>
            <a:r>
              <a:rPr kumimoji="1" lang="ja-JP" altLang="en-US" sz="1000" b="1" dirty="0">
                <a:latin typeface="BIZ UDP明朝 Medium" panose="02020500000000000000" pitchFamily="18" charset="-128"/>
                <a:ea typeface="BIZ UDP明朝 Medium" panose="02020500000000000000" pitchFamily="18" charset="-128"/>
              </a:rPr>
              <a:t>「</a:t>
            </a:r>
            <a:r>
              <a:rPr kumimoji="1" lang="en-US" altLang="ja-JP" sz="1000" b="1" dirty="0">
                <a:latin typeface="BIZ UDP明朝 Medium" panose="02020500000000000000" pitchFamily="18" charset="-128"/>
                <a:ea typeface="BIZ UDP明朝 Medium" panose="02020500000000000000" pitchFamily="18" charset="-128"/>
              </a:rPr>
              <a:t>OK</a:t>
            </a:r>
            <a:r>
              <a:rPr kumimoji="1" lang="ja-JP" altLang="en-US" sz="1000" b="1" dirty="0">
                <a:latin typeface="BIZ UDP明朝 Medium" panose="02020500000000000000" pitchFamily="18" charset="-128"/>
                <a:ea typeface="BIZ UDP明朝 Medium" panose="02020500000000000000" pitchFamily="18" charset="-128"/>
              </a:rPr>
              <a:t>」をクリック</a:t>
            </a:r>
            <a:endParaRPr kumimoji="1" lang="en-US" altLang="ja-JP" sz="1000" b="1" dirty="0">
              <a:latin typeface="BIZ UDP明朝 Medium" panose="02020500000000000000" pitchFamily="18" charset="-128"/>
              <a:ea typeface="BIZ UDP明朝 Medium" panose="02020500000000000000" pitchFamily="18" charset="-128"/>
            </a:endParaRPr>
          </a:p>
        </p:txBody>
      </p:sp>
      <p:sp>
        <p:nvSpPr>
          <p:cNvPr id="32" name="四角形: 角を丸くする 31">
            <a:extLst>
              <a:ext uri="{FF2B5EF4-FFF2-40B4-BE49-F238E27FC236}">
                <a16:creationId xmlns:a16="http://schemas.microsoft.com/office/drawing/2014/main" id="{E744A614-8662-94C8-EE5A-17523768A093}"/>
              </a:ext>
            </a:extLst>
          </p:cNvPr>
          <p:cNvSpPr/>
          <p:nvPr/>
        </p:nvSpPr>
        <p:spPr>
          <a:xfrm>
            <a:off x="1532982" y="7838234"/>
            <a:ext cx="638718" cy="10800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四角形: 角を丸くする 34">
            <a:extLst>
              <a:ext uri="{FF2B5EF4-FFF2-40B4-BE49-F238E27FC236}">
                <a16:creationId xmlns:a16="http://schemas.microsoft.com/office/drawing/2014/main" id="{9713AEE5-5877-5B21-50D6-72C7DC9A72B4}"/>
              </a:ext>
            </a:extLst>
          </p:cNvPr>
          <p:cNvSpPr/>
          <p:nvPr/>
        </p:nvSpPr>
        <p:spPr>
          <a:xfrm>
            <a:off x="1729169" y="8220873"/>
            <a:ext cx="442531" cy="128604"/>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 name="矢印: 下 32">
            <a:extLst>
              <a:ext uri="{FF2B5EF4-FFF2-40B4-BE49-F238E27FC236}">
                <a16:creationId xmlns:a16="http://schemas.microsoft.com/office/drawing/2014/main" id="{24FF1A64-E4F9-2BAD-32C9-2FDAAE4A119E}"/>
              </a:ext>
            </a:extLst>
          </p:cNvPr>
          <p:cNvSpPr/>
          <p:nvPr/>
        </p:nvSpPr>
        <p:spPr>
          <a:xfrm rot="3231208">
            <a:off x="2168576" y="8038519"/>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36" name="テキスト ボックス 35">
            <a:extLst>
              <a:ext uri="{FF2B5EF4-FFF2-40B4-BE49-F238E27FC236}">
                <a16:creationId xmlns:a16="http://schemas.microsoft.com/office/drawing/2014/main" id="{8E358DC7-CB1C-892D-25C5-A5A474106680}"/>
              </a:ext>
            </a:extLst>
          </p:cNvPr>
          <p:cNvSpPr txBox="1"/>
          <p:nvPr/>
        </p:nvSpPr>
        <p:spPr>
          <a:xfrm>
            <a:off x="3540737" y="8593275"/>
            <a:ext cx="2544798" cy="246221"/>
          </a:xfrm>
          <a:prstGeom prst="rect">
            <a:avLst/>
          </a:prstGeom>
          <a:solidFill>
            <a:srgbClr val="FFFF00"/>
          </a:solidFill>
        </p:spPr>
        <p:txBody>
          <a:bodyPr wrap="square" rtlCol="0">
            <a:spAutoFit/>
          </a:bodyPr>
          <a:lstStyle/>
          <a:p>
            <a:r>
              <a:rPr kumimoji="1" lang="ja-JP" altLang="en-US" sz="1000" b="1" dirty="0">
                <a:latin typeface="BIZ UDP明朝 Medium" panose="02020500000000000000" pitchFamily="18" charset="-128"/>
                <a:ea typeface="BIZ UDP明朝 Medium" panose="02020500000000000000" pitchFamily="18" charset="-128"/>
              </a:rPr>
              <a:t>「</a:t>
            </a:r>
            <a:r>
              <a:rPr kumimoji="1" lang="en-US" altLang="ja-JP" sz="1000" b="1" dirty="0">
                <a:latin typeface="BIZ UDP明朝 Medium" panose="02020500000000000000" pitchFamily="18" charset="-128"/>
                <a:ea typeface="BIZ UDP明朝 Medium" panose="02020500000000000000" pitchFamily="18" charset="-128"/>
              </a:rPr>
              <a:t>KPFD0006.csv</a:t>
            </a:r>
            <a:r>
              <a:rPr kumimoji="1" lang="ja-JP" altLang="en-US" sz="1000" b="1" dirty="0">
                <a:latin typeface="BIZ UDP明朝 Medium" panose="02020500000000000000" pitchFamily="18" charset="-128"/>
                <a:ea typeface="BIZ UDP明朝 Medium" panose="02020500000000000000" pitchFamily="18" charset="-128"/>
              </a:rPr>
              <a:t>」の保存先が表示される</a:t>
            </a:r>
            <a:endParaRPr kumimoji="1" lang="en-US" altLang="ja-JP" sz="1000" b="1" dirty="0">
              <a:latin typeface="BIZ UDP明朝 Medium" panose="02020500000000000000" pitchFamily="18" charset="-128"/>
              <a:ea typeface="BIZ UDP明朝 Medium" panose="02020500000000000000" pitchFamily="18" charset="-128"/>
            </a:endParaRPr>
          </a:p>
        </p:txBody>
      </p:sp>
      <p:cxnSp>
        <p:nvCxnSpPr>
          <p:cNvPr id="38" name="直線コネクタ 37">
            <a:extLst>
              <a:ext uri="{FF2B5EF4-FFF2-40B4-BE49-F238E27FC236}">
                <a16:creationId xmlns:a16="http://schemas.microsoft.com/office/drawing/2014/main" id="{F2E55398-2CC2-606D-A066-2E44EEAC24EC}"/>
              </a:ext>
            </a:extLst>
          </p:cNvPr>
          <p:cNvCxnSpPr>
            <a:cxnSpLocks/>
          </p:cNvCxnSpPr>
          <p:nvPr/>
        </p:nvCxnSpPr>
        <p:spPr>
          <a:xfrm>
            <a:off x="1663854" y="9021555"/>
            <a:ext cx="2124375" cy="0"/>
          </a:xfrm>
          <a:prstGeom prst="line">
            <a:avLst/>
          </a:prstGeom>
          <a:ln w="44450" cmpd="dbl">
            <a:solidFill>
              <a:srgbClr val="FF481D"/>
            </a:solidFill>
            <a:prstDash val="solid"/>
          </a:ln>
        </p:spPr>
        <p:style>
          <a:lnRef idx="2">
            <a:schemeClr val="accent1"/>
          </a:lnRef>
          <a:fillRef idx="0">
            <a:schemeClr val="accent1"/>
          </a:fillRef>
          <a:effectRef idx="1">
            <a:schemeClr val="accent1"/>
          </a:effectRef>
          <a:fontRef idx="minor">
            <a:schemeClr val="tx1"/>
          </a:fontRef>
        </p:style>
      </p:cxnSp>
      <p:pic>
        <p:nvPicPr>
          <p:cNvPr id="40" name="図 39">
            <a:extLst>
              <a:ext uri="{FF2B5EF4-FFF2-40B4-BE49-F238E27FC236}">
                <a16:creationId xmlns:a16="http://schemas.microsoft.com/office/drawing/2014/main" id="{BBD24972-DAD8-D977-0DCE-87D18D31CDE9}"/>
              </a:ext>
            </a:extLst>
          </p:cNvPr>
          <p:cNvPicPr>
            <a:picLocks noChangeAspect="1"/>
          </p:cNvPicPr>
          <p:nvPr/>
        </p:nvPicPr>
        <p:blipFill>
          <a:blip r:embed="rId6"/>
          <a:srcRect l="22586" t="15940" r="7216" b="14909"/>
          <a:stretch>
            <a:fillRect/>
          </a:stretch>
        </p:blipFill>
        <p:spPr>
          <a:xfrm>
            <a:off x="776047" y="1703469"/>
            <a:ext cx="2512579" cy="1018949"/>
          </a:xfrm>
          <a:prstGeom prst="rect">
            <a:avLst/>
          </a:prstGeom>
        </p:spPr>
      </p:pic>
    </p:spTree>
    <p:extLst>
      <p:ext uri="{BB962C8B-B14F-4D97-AF65-F5344CB8AC3E}">
        <p14:creationId xmlns:p14="http://schemas.microsoft.com/office/powerpoint/2010/main" val="4098423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10C6B-7D43-BF27-C471-8C7267B422A5}"/>
            </a:ext>
          </a:extLst>
        </p:cNvPr>
        <p:cNvGrpSpPr/>
        <p:nvPr/>
      </p:nvGrpSpPr>
      <p:grpSpPr>
        <a:xfrm>
          <a:off x="0" y="0"/>
          <a:ext cx="0" cy="0"/>
          <a:chOff x="0" y="0"/>
          <a:chExt cx="0" cy="0"/>
        </a:xfrm>
      </p:grpSpPr>
      <p:pic>
        <p:nvPicPr>
          <p:cNvPr id="11" name="図 10">
            <a:extLst>
              <a:ext uri="{FF2B5EF4-FFF2-40B4-BE49-F238E27FC236}">
                <a16:creationId xmlns:a16="http://schemas.microsoft.com/office/drawing/2014/main" id="{64CCEA98-6E21-C816-1776-CB463C1B2247}"/>
              </a:ext>
            </a:extLst>
          </p:cNvPr>
          <p:cNvPicPr>
            <a:picLocks noChangeAspect="1"/>
          </p:cNvPicPr>
          <p:nvPr/>
        </p:nvPicPr>
        <p:blipFill>
          <a:blip r:embed="rId2"/>
          <a:stretch>
            <a:fillRect/>
          </a:stretch>
        </p:blipFill>
        <p:spPr>
          <a:xfrm>
            <a:off x="942016" y="2451346"/>
            <a:ext cx="2062442" cy="1770299"/>
          </a:xfrm>
          <a:prstGeom prst="rect">
            <a:avLst/>
          </a:prstGeom>
        </p:spPr>
      </p:pic>
      <p:pic>
        <p:nvPicPr>
          <p:cNvPr id="6" name="図 5">
            <a:extLst>
              <a:ext uri="{FF2B5EF4-FFF2-40B4-BE49-F238E27FC236}">
                <a16:creationId xmlns:a16="http://schemas.microsoft.com/office/drawing/2014/main" id="{BF2A6B59-11EC-B022-B723-CEA4A8815173}"/>
              </a:ext>
            </a:extLst>
          </p:cNvPr>
          <p:cNvPicPr>
            <a:picLocks noChangeAspect="1"/>
          </p:cNvPicPr>
          <p:nvPr/>
        </p:nvPicPr>
        <p:blipFill>
          <a:blip r:embed="rId3"/>
          <a:stretch>
            <a:fillRect/>
          </a:stretch>
        </p:blipFill>
        <p:spPr>
          <a:xfrm>
            <a:off x="776047" y="1204687"/>
            <a:ext cx="3839520" cy="1146186"/>
          </a:xfrm>
          <a:prstGeom prst="rect">
            <a:avLst/>
          </a:prstGeom>
        </p:spPr>
      </p:pic>
      <p:sp>
        <p:nvSpPr>
          <p:cNvPr id="56" name="Footer Placeholder 4">
            <a:extLst>
              <a:ext uri="{FF2B5EF4-FFF2-40B4-BE49-F238E27FC236}">
                <a16:creationId xmlns:a16="http://schemas.microsoft.com/office/drawing/2014/main" id="{BEEEAA4A-6EE8-B262-B438-6910988D9547}"/>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15</a:t>
            </a:fld>
            <a:endParaRPr lang="en-US" dirty="0"/>
          </a:p>
        </p:txBody>
      </p:sp>
      <p:sp>
        <p:nvSpPr>
          <p:cNvPr id="8" name="テキスト ボックス 7">
            <a:extLst>
              <a:ext uri="{FF2B5EF4-FFF2-40B4-BE49-F238E27FC236}">
                <a16:creationId xmlns:a16="http://schemas.microsoft.com/office/drawing/2014/main" id="{A7102BFD-0110-DAC3-FD89-511C073606C9}"/>
              </a:ext>
            </a:extLst>
          </p:cNvPr>
          <p:cNvSpPr txBox="1"/>
          <p:nvPr/>
        </p:nvSpPr>
        <p:spPr>
          <a:xfrm>
            <a:off x="4480426" y="18729"/>
            <a:ext cx="2377574" cy="446276"/>
          </a:xfrm>
          <a:prstGeom prst="rect">
            <a:avLst/>
          </a:prstGeom>
          <a:noFill/>
        </p:spPr>
        <p:txBody>
          <a:bodyPr wrap="none" rtlCol="0">
            <a:spAutoFit/>
          </a:bodyPr>
          <a:lstStyle/>
          <a:p>
            <a:pPr algn="r"/>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pPr algn="r"/>
            <a:r>
              <a:rPr lang="ja-JP" altLang="en-US" sz="1100" dirty="0">
                <a:solidFill>
                  <a:schemeClr val="bg1">
                    <a:lumMod val="50000"/>
                  </a:schemeClr>
                </a:solidFill>
                <a:latin typeface="BIZ UDPゴシック" panose="020B0400000000000000" pitchFamily="50" charset="-128"/>
                <a:ea typeface="BIZ UDPゴシック" panose="020B0400000000000000" pitchFamily="50" charset="-128"/>
              </a:rPr>
              <a:t>≪電子媒体届出ファイルの暗号化≫</a:t>
            </a:r>
            <a:endParaRPr lang="en-US" altLang="ja-JP" sz="20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E1F0A929-4099-03B7-C35E-3558EA7485AC}"/>
              </a:ext>
            </a:extLst>
          </p:cNvPr>
          <p:cNvSpPr txBox="1"/>
          <p:nvPr/>
        </p:nvSpPr>
        <p:spPr>
          <a:xfrm>
            <a:off x="418803" y="579811"/>
            <a:ext cx="6225587" cy="6001643"/>
          </a:xfrm>
          <a:prstGeom prst="rect">
            <a:avLst/>
          </a:prstGeom>
          <a:noFill/>
          <a:ln>
            <a:noFill/>
          </a:ln>
        </p:spPr>
        <p:txBody>
          <a:bodyPr wrap="square" rtlCol="0">
            <a:spAutoFit/>
          </a:bodyPr>
          <a:lstStyle/>
          <a:p>
            <a:r>
              <a:rPr kumimoji="1" lang="ja-JP" altLang="en-US" sz="1400" b="1" dirty="0">
                <a:latin typeface="BIZ UDP明朝 Medium" panose="02020500000000000000" pitchFamily="18" charset="-128"/>
                <a:ea typeface="BIZ UDP明朝 Medium" panose="02020500000000000000" pitchFamily="18" charset="-128"/>
              </a:rPr>
              <a:t>④「</a:t>
            </a:r>
            <a:r>
              <a:rPr kumimoji="1" lang="en-US" altLang="ja-JP" sz="1400" b="1" dirty="0">
                <a:latin typeface="BIZ UDP明朝 Medium" panose="02020500000000000000" pitchFamily="18" charset="-128"/>
                <a:ea typeface="BIZ UDP明朝 Medium" panose="02020500000000000000" pitchFamily="18" charset="-128"/>
              </a:rPr>
              <a:t>2.</a:t>
            </a:r>
            <a:r>
              <a:rPr kumimoji="1" lang="ja-JP" altLang="en-US" sz="1400" b="1" dirty="0">
                <a:latin typeface="BIZ UDP明朝 Medium" panose="02020500000000000000" pitchFamily="18" charset="-128"/>
                <a:ea typeface="BIZ UDP明朝 Medium" panose="02020500000000000000" pitchFamily="18" charset="-128"/>
              </a:rPr>
              <a:t>　出力フォルダ」より暗号化したファイルの保存先として任意フォルダを選択</a:t>
            </a:r>
            <a:endParaRPr kumimoji="1" lang="en-US" altLang="ja-JP" sz="1400" b="1" dirty="0">
              <a:latin typeface="BIZ UDP明朝 Medium" panose="02020500000000000000" pitchFamily="18" charset="-128"/>
              <a:ea typeface="BIZ UDP明朝 Medium" panose="020205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　</a:t>
            </a:r>
            <a:r>
              <a:rPr kumimoji="1" lang="ja-JP" altLang="en-US" sz="1200" b="1" dirty="0">
                <a:latin typeface="BIZ UDP明朝 Medium" panose="02020500000000000000" pitchFamily="18" charset="-128"/>
                <a:ea typeface="BIZ UDP明朝 Medium" panose="02020500000000000000" pitchFamily="18" charset="-128"/>
              </a:rPr>
              <a:t>（例：暗号化する前のファイルと同様の「健保届出フォルダ」を保存先へ選択する）</a:t>
            </a:r>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200" b="1" dirty="0">
              <a:latin typeface="BIZ UDP明朝 Medium" panose="02020500000000000000" pitchFamily="18" charset="-128"/>
              <a:ea typeface="BIZ UDP明朝 Medium" panose="020205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⑤暗号化ファイルのパスワードを設定する。</a:t>
            </a:r>
            <a:endParaRPr kumimoji="1" lang="en-US" altLang="ja-JP" sz="1400" b="1" dirty="0">
              <a:latin typeface="BIZ UDP明朝 Medium" panose="02020500000000000000" pitchFamily="18" charset="-128"/>
              <a:ea typeface="BIZ UDP明朝 Medium" panose="02020500000000000000" pitchFamily="18" charset="-128"/>
            </a:endParaRPr>
          </a:p>
          <a:p>
            <a:r>
              <a:rPr kumimoji="1" lang="ja-JP" altLang="en-US" sz="1400" b="1" dirty="0">
                <a:latin typeface="BIZ UDP明朝 Medium" panose="02020500000000000000" pitchFamily="18" charset="-128"/>
                <a:ea typeface="BIZ UDP明朝 Medium" panose="02020500000000000000" pitchFamily="18" charset="-128"/>
              </a:rPr>
              <a:t>　　</a:t>
            </a:r>
            <a:r>
              <a:rPr kumimoji="1" lang="ja-JP" altLang="en-US" sz="1200" b="1" dirty="0">
                <a:latin typeface="BIZ UDP明朝 Medium" panose="02020500000000000000" pitchFamily="18" charset="-128"/>
                <a:ea typeface="BIZ UDP明朝 Medium" panose="02020500000000000000" pitchFamily="18" charset="-128"/>
              </a:rPr>
              <a:t>パスワード入力画面が出てきますので、パスワードを設定し「</a:t>
            </a:r>
            <a:r>
              <a:rPr kumimoji="1" lang="en-US" altLang="ja-JP" sz="1200" b="1" dirty="0">
                <a:latin typeface="BIZ UDP明朝 Medium" panose="02020500000000000000" pitchFamily="18" charset="-128"/>
                <a:ea typeface="BIZ UDP明朝 Medium" panose="02020500000000000000" pitchFamily="18" charset="-128"/>
              </a:rPr>
              <a:t>OK</a:t>
            </a:r>
            <a:r>
              <a:rPr kumimoji="1" lang="ja-JP" altLang="en-US" sz="1200" b="1" dirty="0">
                <a:latin typeface="BIZ UDP明朝 Medium" panose="02020500000000000000" pitchFamily="18" charset="-128"/>
                <a:ea typeface="BIZ UDP明朝 Medium" panose="02020500000000000000" pitchFamily="18" charset="-128"/>
              </a:rPr>
              <a:t>」をクリック</a:t>
            </a:r>
            <a:endParaRPr kumimoji="1" lang="en-US" altLang="ja-JP" sz="12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p:txBody>
      </p:sp>
      <p:sp>
        <p:nvSpPr>
          <p:cNvPr id="13" name="矢印: 下 12">
            <a:extLst>
              <a:ext uri="{FF2B5EF4-FFF2-40B4-BE49-F238E27FC236}">
                <a16:creationId xmlns:a16="http://schemas.microsoft.com/office/drawing/2014/main" id="{90CE620B-8140-E16F-3899-5A459AEDA6AE}"/>
              </a:ext>
            </a:extLst>
          </p:cNvPr>
          <p:cNvSpPr/>
          <p:nvPr/>
        </p:nvSpPr>
        <p:spPr>
          <a:xfrm rot="3231208">
            <a:off x="4581823" y="1537987"/>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4" name="テキスト ボックス 13">
            <a:extLst>
              <a:ext uri="{FF2B5EF4-FFF2-40B4-BE49-F238E27FC236}">
                <a16:creationId xmlns:a16="http://schemas.microsoft.com/office/drawing/2014/main" id="{36D7AEBD-E4CC-8569-64D5-3A6CAC36725E}"/>
              </a:ext>
            </a:extLst>
          </p:cNvPr>
          <p:cNvSpPr txBox="1"/>
          <p:nvPr/>
        </p:nvSpPr>
        <p:spPr>
          <a:xfrm>
            <a:off x="4802747" y="1398971"/>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15" name="四角形: 角を丸くする 14">
            <a:extLst>
              <a:ext uri="{FF2B5EF4-FFF2-40B4-BE49-F238E27FC236}">
                <a16:creationId xmlns:a16="http://schemas.microsoft.com/office/drawing/2014/main" id="{9039D394-07F8-36DF-F33E-E38AFABB1E5C}"/>
              </a:ext>
            </a:extLst>
          </p:cNvPr>
          <p:cNvSpPr/>
          <p:nvPr/>
        </p:nvSpPr>
        <p:spPr>
          <a:xfrm>
            <a:off x="4115505" y="1738502"/>
            <a:ext cx="399345" cy="217361"/>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右大かっこ 23">
            <a:extLst>
              <a:ext uri="{FF2B5EF4-FFF2-40B4-BE49-F238E27FC236}">
                <a16:creationId xmlns:a16="http://schemas.microsoft.com/office/drawing/2014/main" id="{5C66F83A-C94B-3769-FA12-968890E2E1F6}"/>
              </a:ext>
            </a:extLst>
          </p:cNvPr>
          <p:cNvSpPr/>
          <p:nvPr/>
        </p:nvSpPr>
        <p:spPr>
          <a:xfrm>
            <a:off x="4505641" y="1847182"/>
            <a:ext cx="287897" cy="1578219"/>
          </a:xfrm>
          <a:prstGeom prst="rightBracket">
            <a:avLst>
              <a:gd name="adj" fmla="val 0"/>
            </a:avLst>
          </a:prstGeom>
          <a:ln w="44450">
            <a:solidFill>
              <a:srgbClr val="FF481D"/>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cxnSp>
        <p:nvCxnSpPr>
          <p:cNvPr id="25" name="直線矢印コネクタ 24">
            <a:extLst>
              <a:ext uri="{FF2B5EF4-FFF2-40B4-BE49-F238E27FC236}">
                <a16:creationId xmlns:a16="http://schemas.microsoft.com/office/drawing/2014/main" id="{F22107EA-91A3-CCDF-E947-857FFBC8FDAF}"/>
              </a:ext>
            </a:extLst>
          </p:cNvPr>
          <p:cNvCxnSpPr>
            <a:cxnSpLocks/>
          </p:cNvCxnSpPr>
          <p:nvPr/>
        </p:nvCxnSpPr>
        <p:spPr>
          <a:xfrm flipH="1">
            <a:off x="3125877" y="3434542"/>
            <a:ext cx="1484032" cy="0"/>
          </a:xfrm>
          <a:prstGeom prst="straightConnector1">
            <a:avLst/>
          </a:prstGeom>
          <a:ln w="44450">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32" name="四角形: 角を丸くする 31">
            <a:extLst>
              <a:ext uri="{FF2B5EF4-FFF2-40B4-BE49-F238E27FC236}">
                <a16:creationId xmlns:a16="http://schemas.microsoft.com/office/drawing/2014/main" id="{0C35A977-F5EE-640B-DCCC-A090E3868838}"/>
              </a:ext>
            </a:extLst>
          </p:cNvPr>
          <p:cNvSpPr/>
          <p:nvPr/>
        </p:nvSpPr>
        <p:spPr>
          <a:xfrm>
            <a:off x="1206407" y="3618918"/>
            <a:ext cx="684000" cy="14400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四角形: 角を丸くする 34">
            <a:extLst>
              <a:ext uri="{FF2B5EF4-FFF2-40B4-BE49-F238E27FC236}">
                <a16:creationId xmlns:a16="http://schemas.microsoft.com/office/drawing/2014/main" id="{019D7C63-9D85-079D-9641-1FB39E11B0D4}"/>
              </a:ext>
            </a:extLst>
          </p:cNvPr>
          <p:cNvSpPr/>
          <p:nvPr/>
        </p:nvSpPr>
        <p:spPr>
          <a:xfrm>
            <a:off x="1955977" y="4016465"/>
            <a:ext cx="442531" cy="128604"/>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3" name="矢印: 下 32">
            <a:extLst>
              <a:ext uri="{FF2B5EF4-FFF2-40B4-BE49-F238E27FC236}">
                <a16:creationId xmlns:a16="http://schemas.microsoft.com/office/drawing/2014/main" id="{347B2A01-C9AB-2337-7063-6EC10F88F56C}"/>
              </a:ext>
            </a:extLst>
          </p:cNvPr>
          <p:cNvSpPr/>
          <p:nvPr/>
        </p:nvSpPr>
        <p:spPr>
          <a:xfrm rot="3231208">
            <a:off x="2395384" y="3834111"/>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7" name="テキスト ボックス 16">
            <a:extLst>
              <a:ext uri="{FF2B5EF4-FFF2-40B4-BE49-F238E27FC236}">
                <a16:creationId xmlns:a16="http://schemas.microsoft.com/office/drawing/2014/main" id="{D1397D6A-1EAE-C301-6266-A5AB7AADF1C9}"/>
              </a:ext>
            </a:extLst>
          </p:cNvPr>
          <p:cNvSpPr txBox="1"/>
          <p:nvPr/>
        </p:nvSpPr>
        <p:spPr>
          <a:xfrm>
            <a:off x="2613629" y="2917879"/>
            <a:ext cx="1835934" cy="400110"/>
          </a:xfrm>
          <a:prstGeom prst="rect">
            <a:avLst/>
          </a:prstGeom>
          <a:solidFill>
            <a:srgbClr val="FFFF00"/>
          </a:solidFill>
        </p:spPr>
        <p:txBody>
          <a:bodyPr wrap="square" rtlCol="0">
            <a:spAutoFit/>
          </a:bodyPr>
          <a:lstStyle/>
          <a:p>
            <a:r>
              <a:rPr kumimoji="1" lang="ja-JP" altLang="en-US" sz="1000" b="1" dirty="0">
                <a:latin typeface="BIZ UDP明朝 Medium" panose="02020500000000000000" pitchFamily="18" charset="-128"/>
                <a:ea typeface="BIZ UDP明朝 Medium" panose="02020500000000000000" pitchFamily="18" charset="-128"/>
              </a:rPr>
              <a:t>任意の保存先を選択し</a:t>
            </a:r>
            <a:endParaRPr kumimoji="1" lang="en-US" altLang="ja-JP" sz="1000" b="1" dirty="0">
              <a:latin typeface="BIZ UDP明朝 Medium" panose="02020500000000000000" pitchFamily="18" charset="-128"/>
              <a:ea typeface="BIZ UDP明朝 Medium" panose="02020500000000000000" pitchFamily="18" charset="-128"/>
            </a:endParaRPr>
          </a:p>
          <a:p>
            <a:r>
              <a:rPr kumimoji="1" lang="ja-JP" altLang="en-US" sz="1000" b="1" dirty="0">
                <a:latin typeface="BIZ UDP明朝 Medium" panose="02020500000000000000" pitchFamily="18" charset="-128"/>
                <a:ea typeface="BIZ UDP明朝 Medium" panose="02020500000000000000" pitchFamily="18" charset="-128"/>
              </a:rPr>
              <a:t>「</a:t>
            </a:r>
            <a:r>
              <a:rPr kumimoji="1" lang="en-US" altLang="ja-JP" sz="1000" b="1" dirty="0">
                <a:latin typeface="BIZ UDP明朝 Medium" panose="02020500000000000000" pitchFamily="18" charset="-128"/>
                <a:ea typeface="BIZ UDP明朝 Medium" panose="02020500000000000000" pitchFamily="18" charset="-128"/>
              </a:rPr>
              <a:t>OK</a:t>
            </a:r>
            <a:r>
              <a:rPr kumimoji="1" lang="ja-JP" altLang="en-US" sz="1000" b="1" dirty="0">
                <a:latin typeface="BIZ UDP明朝 Medium" panose="02020500000000000000" pitchFamily="18" charset="-128"/>
                <a:ea typeface="BIZ UDP明朝 Medium" panose="02020500000000000000" pitchFamily="18" charset="-128"/>
              </a:rPr>
              <a:t>」をクリック</a:t>
            </a:r>
            <a:endParaRPr kumimoji="1" lang="en-US" altLang="ja-JP" sz="1000" b="1" dirty="0">
              <a:latin typeface="BIZ UDP明朝 Medium" panose="02020500000000000000" pitchFamily="18" charset="-128"/>
              <a:ea typeface="BIZ UDP明朝 Medium" panose="02020500000000000000" pitchFamily="18" charset="-128"/>
            </a:endParaRPr>
          </a:p>
        </p:txBody>
      </p:sp>
      <p:pic>
        <p:nvPicPr>
          <p:cNvPr id="21" name="図 20">
            <a:extLst>
              <a:ext uri="{FF2B5EF4-FFF2-40B4-BE49-F238E27FC236}">
                <a16:creationId xmlns:a16="http://schemas.microsoft.com/office/drawing/2014/main" id="{1007E4A7-47E5-F8CE-A18C-03650A574448}"/>
              </a:ext>
            </a:extLst>
          </p:cNvPr>
          <p:cNvPicPr>
            <a:picLocks noChangeAspect="1"/>
          </p:cNvPicPr>
          <p:nvPr/>
        </p:nvPicPr>
        <p:blipFill>
          <a:blip r:embed="rId4"/>
          <a:stretch>
            <a:fillRect/>
          </a:stretch>
        </p:blipFill>
        <p:spPr>
          <a:xfrm>
            <a:off x="776047" y="4299479"/>
            <a:ext cx="3843071" cy="1147246"/>
          </a:xfrm>
          <a:prstGeom prst="rect">
            <a:avLst/>
          </a:prstGeom>
        </p:spPr>
      </p:pic>
      <p:sp>
        <p:nvSpPr>
          <p:cNvPr id="22" name="テキスト ボックス 21">
            <a:extLst>
              <a:ext uri="{FF2B5EF4-FFF2-40B4-BE49-F238E27FC236}">
                <a16:creationId xmlns:a16="http://schemas.microsoft.com/office/drawing/2014/main" id="{F00DBF3A-249D-0616-02EA-0C2360AD8AB0}"/>
              </a:ext>
            </a:extLst>
          </p:cNvPr>
          <p:cNvSpPr txBox="1"/>
          <p:nvPr/>
        </p:nvSpPr>
        <p:spPr>
          <a:xfrm>
            <a:off x="4579957" y="4352761"/>
            <a:ext cx="2064433" cy="400110"/>
          </a:xfrm>
          <a:prstGeom prst="rect">
            <a:avLst/>
          </a:prstGeom>
          <a:solidFill>
            <a:srgbClr val="FFFF00"/>
          </a:solidFill>
        </p:spPr>
        <p:txBody>
          <a:bodyPr wrap="square" rtlCol="0">
            <a:spAutoFit/>
          </a:bodyPr>
          <a:lstStyle/>
          <a:p>
            <a:r>
              <a:rPr kumimoji="1" lang="ja-JP" altLang="en-US" sz="1000" b="1" dirty="0">
                <a:latin typeface="BIZ UDP明朝 Medium" panose="02020500000000000000" pitchFamily="18" charset="-128"/>
                <a:ea typeface="BIZ UDP明朝 Medium" panose="02020500000000000000" pitchFamily="18" charset="-128"/>
              </a:rPr>
              <a:t>選択した保存先が表示されたら</a:t>
            </a:r>
            <a:endParaRPr kumimoji="1" lang="en-US" altLang="ja-JP" sz="1000" b="1" dirty="0">
              <a:latin typeface="BIZ UDP明朝 Medium" panose="02020500000000000000" pitchFamily="18" charset="-128"/>
              <a:ea typeface="BIZ UDP明朝 Medium" panose="02020500000000000000" pitchFamily="18" charset="-128"/>
            </a:endParaRPr>
          </a:p>
          <a:p>
            <a:r>
              <a:rPr kumimoji="1" lang="ja-JP" altLang="en-US" sz="1000" b="1" dirty="0">
                <a:latin typeface="BIZ UDP明朝 Medium" panose="02020500000000000000" pitchFamily="18" charset="-128"/>
                <a:ea typeface="BIZ UDP明朝 Medium" panose="02020500000000000000" pitchFamily="18" charset="-128"/>
              </a:rPr>
              <a:t>「暗号化」をクリック</a:t>
            </a:r>
            <a:endParaRPr kumimoji="1" lang="en-US" altLang="ja-JP" sz="1000" b="1" dirty="0">
              <a:latin typeface="BIZ UDP明朝 Medium" panose="02020500000000000000" pitchFamily="18" charset="-128"/>
              <a:ea typeface="BIZ UDP明朝 Medium" panose="02020500000000000000" pitchFamily="18" charset="-128"/>
            </a:endParaRPr>
          </a:p>
        </p:txBody>
      </p:sp>
      <p:cxnSp>
        <p:nvCxnSpPr>
          <p:cNvPr id="23" name="直線コネクタ 22">
            <a:extLst>
              <a:ext uri="{FF2B5EF4-FFF2-40B4-BE49-F238E27FC236}">
                <a16:creationId xmlns:a16="http://schemas.microsoft.com/office/drawing/2014/main" id="{4D11151B-62F8-085B-DDC5-ACF327FEEFB8}"/>
              </a:ext>
            </a:extLst>
          </p:cNvPr>
          <p:cNvCxnSpPr>
            <a:cxnSpLocks/>
          </p:cNvCxnSpPr>
          <p:nvPr/>
        </p:nvCxnSpPr>
        <p:spPr>
          <a:xfrm>
            <a:off x="1639391" y="5017218"/>
            <a:ext cx="1534622" cy="0"/>
          </a:xfrm>
          <a:prstGeom prst="line">
            <a:avLst/>
          </a:prstGeom>
          <a:ln w="44450" cmpd="dbl">
            <a:solidFill>
              <a:srgbClr val="FF481D"/>
            </a:solidFill>
            <a:prstDash val="solid"/>
          </a:ln>
        </p:spPr>
        <p:style>
          <a:lnRef idx="2">
            <a:schemeClr val="accent1"/>
          </a:lnRef>
          <a:fillRef idx="0">
            <a:schemeClr val="accent1"/>
          </a:fillRef>
          <a:effectRef idx="1">
            <a:schemeClr val="accent1"/>
          </a:effectRef>
          <a:fontRef idx="minor">
            <a:schemeClr val="tx1"/>
          </a:fontRef>
        </p:style>
      </p:cxnSp>
      <p:pic>
        <p:nvPicPr>
          <p:cNvPr id="30" name="図 29">
            <a:extLst>
              <a:ext uri="{FF2B5EF4-FFF2-40B4-BE49-F238E27FC236}">
                <a16:creationId xmlns:a16="http://schemas.microsoft.com/office/drawing/2014/main" id="{D2E24675-87FB-78BE-D5F6-BC7967AD97D2}"/>
              </a:ext>
            </a:extLst>
          </p:cNvPr>
          <p:cNvPicPr>
            <a:picLocks noChangeAspect="1"/>
          </p:cNvPicPr>
          <p:nvPr/>
        </p:nvPicPr>
        <p:blipFill>
          <a:blip r:embed="rId5"/>
          <a:stretch>
            <a:fillRect/>
          </a:stretch>
        </p:blipFill>
        <p:spPr>
          <a:xfrm>
            <a:off x="769518" y="6161173"/>
            <a:ext cx="2222695" cy="1350862"/>
          </a:xfrm>
          <a:prstGeom prst="rect">
            <a:avLst/>
          </a:prstGeom>
        </p:spPr>
      </p:pic>
      <p:sp>
        <p:nvSpPr>
          <p:cNvPr id="34" name="テキスト ボックス 33">
            <a:extLst>
              <a:ext uri="{FF2B5EF4-FFF2-40B4-BE49-F238E27FC236}">
                <a16:creationId xmlns:a16="http://schemas.microsoft.com/office/drawing/2014/main" id="{C3F5DDAD-B910-FD39-1EE7-286E3B78FC32}"/>
              </a:ext>
            </a:extLst>
          </p:cNvPr>
          <p:cNvSpPr txBox="1"/>
          <p:nvPr/>
        </p:nvSpPr>
        <p:spPr>
          <a:xfrm>
            <a:off x="3043455" y="6258188"/>
            <a:ext cx="3616848" cy="1180260"/>
          </a:xfrm>
          <a:prstGeom prst="rect">
            <a:avLst/>
          </a:prstGeom>
          <a:solidFill>
            <a:srgbClr val="FFFF00"/>
          </a:solidFill>
        </p:spPr>
        <p:txBody>
          <a:bodyPr wrap="square" rtlCol="0">
            <a:spAutoFit/>
          </a:bodyPr>
          <a:lstStyle/>
          <a:p>
            <a:pPr>
              <a:lnSpc>
                <a:spcPct val="150000"/>
              </a:lnSpc>
            </a:pPr>
            <a:r>
              <a:rPr kumimoji="1" lang="ja-JP" altLang="en-US" sz="1100" b="1" dirty="0">
                <a:solidFill>
                  <a:srgbClr val="0070C0"/>
                </a:solidFill>
                <a:latin typeface="BIZ UDP明朝 Medium" panose="02020500000000000000" pitchFamily="18" charset="-128"/>
                <a:ea typeface="BIZ UDP明朝 Medium" panose="02020500000000000000" pitchFamily="18" charset="-128"/>
              </a:rPr>
              <a:t>設定するパスワードは健保と共有する必要がございます</a:t>
            </a:r>
            <a:endParaRPr kumimoji="1" lang="en-US" altLang="ja-JP" sz="1100" b="1" dirty="0">
              <a:solidFill>
                <a:srgbClr val="0070C0"/>
              </a:solidFill>
              <a:latin typeface="BIZ UDP明朝 Medium" panose="02020500000000000000" pitchFamily="18" charset="-128"/>
              <a:ea typeface="BIZ UDP明朝 Medium" panose="02020500000000000000" pitchFamily="18" charset="-128"/>
            </a:endParaRPr>
          </a:p>
          <a:p>
            <a:pPr>
              <a:lnSpc>
                <a:spcPct val="150000"/>
              </a:lnSpc>
            </a:pPr>
            <a:r>
              <a:rPr kumimoji="1" lang="ja-JP" altLang="en-US" sz="1100" b="1" dirty="0">
                <a:solidFill>
                  <a:srgbClr val="0070C0"/>
                </a:solidFill>
                <a:latin typeface="BIZ UDP明朝 Medium" panose="02020500000000000000" pitchFamily="18" charset="-128"/>
                <a:ea typeface="BIZ UDP明朝 Medium" panose="02020500000000000000" pitchFamily="18" charset="-128"/>
              </a:rPr>
              <a:t>届出する際のパスワードは基本</a:t>
            </a:r>
            <a:endParaRPr kumimoji="1" lang="en-US" altLang="ja-JP" sz="1100" b="1" dirty="0">
              <a:solidFill>
                <a:srgbClr val="0070C0"/>
              </a:solidFill>
              <a:latin typeface="BIZ UDP明朝 Medium" panose="02020500000000000000" pitchFamily="18" charset="-128"/>
              <a:ea typeface="BIZ UDP明朝 Medium" panose="02020500000000000000" pitchFamily="18" charset="-128"/>
            </a:endParaRPr>
          </a:p>
          <a:p>
            <a:pPr>
              <a:lnSpc>
                <a:spcPct val="150000"/>
              </a:lnSpc>
            </a:pPr>
            <a:r>
              <a:rPr kumimoji="1" lang="ja-JP" altLang="en-US" sz="1400" b="1" dirty="0">
                <a:uFill>
                  <a:solidFill>
                    <a:schemeClr val="tx1"/>
                  </a:solidFill>
                </a:uFill>
                <a:latin typeface="BIZ UDP明朝 Medium" panose="02020500000000000000" pitchFamily="18" charset="-128"/>
                <a:ea typeface="BIZ UDP明朝 Medium" panose="02020500000000000000" pitchFamily="18" charset="-128"/>
              </a:rPr>
              <a:t>  </a:t>
            </a:r>
            <a:r>
              <a:rPr kumimoji="1" lang="ja-JP" altLang="en-US" sz="1200" b="1" dirty="0">
                <a:uFill>
                  <a:solidFill>
                    <a:schemeClr val="tx1"/>
                  </a:solidFill>
                </a:uFill>
                <a:latin typeface="BIZ UDP明朝 Medium" panose="02020500000000000000" pitchFamily="18" charset="-128"/>
                <a:ea typeface="BIZ UDP明朝 Medium" panose="02020500000000000000" pitchFamily="18" charset="-128"/>
              </a:rPr>
              <a:t>パスワード入力 ： </a:t>
            </a:r>
            <a:r>
              <a:rPr kumimoji="1" lang="ja-JP" altLang="en-US" sz="1200" b="1" u="sng" dirty="0">
                <a:uFill>
                  <a:solidFill>
                    <a:schemeClr val="tx1"/>
                  </a:solidFill>
                </a:uFill>
                <a:latin typeface="BIZ UDP明朝 Medium" panose="02020500000000000000" pitchFamily="18" charset="-128"/>
                <a:ea typeface="BIZ UDP明朝 Medium" panose="02020500000000000000" pitchFamily="18" charset="-128"/>
              </a:rPr>
              <a:t> </a:t>
            </a:r>
            <a:r>
              <a:rPr kumimoji="1" lang="en-US" altLang="ja-JP" sz="1600" b="1" u="sng" dirty="0" err="1">
                <a:solidFill>
                  <a:srgbClr val="FF0000"/>
                </a:solidFill>
                <a:uFill>
                  <a:solidFill>
                    <a:schemeClr val="tx1"/>
                  </a:solidFill>
                </a:uFill>
                <a:latin typeface="BIZ UDP明朝 Medium" panose="02020500000000000000" pitchFamily="18" charset="-128"/>
                <a:ea typeface="BIZ UDP明朝 Medium" panose="02020500000000000000" pitchFamily="18" charset="-128"/>
              </a:rPr>
              <a:t>todokede</a:t>
            </a:r>
            <a:r>
              <a:rPr kumimoji="1" lang="en-US" altLang="ja-JP" sz="1600" b="1" u="sng" dirty="0">
                <a:solidFill>
                  <a:srgbClr val="FF0000"/>
                </a:solidFill>
                <a:uFill>
                  <a:solidFill>
                    <a:schemeClr val="tx1"/>
                  </a:solidFill>
                </a:uFill>
                <a:latin typeface="BIZ UDP明朝 Medium" panose="02020500000000000000" pitchFamily="18" charset="-128"/>
                <a:ea typeface="BIZ UDP明朝 Medium" panose="02020500000000000000" pitchFamily="18" charset="-128"/>
              </a:rPr>
              <a:t> </a:t>
            </a:r>
            <a:r>
              <a:rPr kumimoji="1" lang="en-US" altLang="ja-JP" sz="1600" b="1" dirty="0">
                <a:solidFill>
                  <a:srgbClr val="FF0000"/>
                </a:solidFill>
                <a:uFill>
                  <a:solidFill>
                    <a:schemeClr val="tx1"/>
                  </a:solidFill>
                </a:uFill>
                <a:latin typeface="BIZ UDP明朝 Medium" panose="02020500000000000000" pitchFamily="18" charset="-128"/>
                <a:ea typeface="BIZ UDP明朝 Medium" panose="02020500000000000000" pitchFamily="18" charset="-128"/>
              </a:rPr>
              <a:t> </a:t>
            </a:r>
            <a:r>
              <a:rPr kumimoji="1" lang="en-US" altLang="ja-JP" sz="800" b="1" dirty="0">
                <a:uFill>
                  <a:solidFill>
                    <a:schemeClr val="tx1"/>
                  </a:solidFill>
                </a:uFill>
                <a:latin typeface="BIZ UDP明朝 Medium" panose="02020500000000000000" pitchFamily="18" charset="-128"/>
                <a:ea typeface="BIZ UDP明朝 Medium" panose="02020500000000000000" pitchFamily="18" charset="-128"/>
              </a:rPr>
              <a:t>※</a:t>
            </a:r>
            <a:r>
              <a:rPr kumimoji="1" lang="ja-JP" altLang="en-US" sz="800" b="1" dirty="0">
                <a:uFill>
                  <a:solidFill>
                    <a:schemeClr val="tx1"/>
                  </a:solidFill>
                </a:uFill>
                <a:latin typeface="BIZ UDP明朝 Medium" panose="02020500000000000000" pitchFamily="18" charset="-128"/>
                <a:ea typeface="BIZ UDP明朝 Medium" panose="02020500000000000000" pitchFamily="18" charset="-128"/>
              </a:rPr>
              <a:t>半角小文字</a:t>
            </a:r>
            <a:endParaRPr kumimoji="1" lang="en-US" altLang="ja-JP" b="1" dirty="0">
              <a:uFill>
                <a:solidFill>
                  <a:schemeClr val="tx1"/>
                </a:solidFill>
              </a:uFill>
              <a:latin typeface="BIZ UDP明朝 Medium" panose="02020500000000000000" pitchFamily="18" charset="-128"/>
              <a:ea typeface="BIZ UDP明朝 Medium" panose="02020500000000000000" pitchFamily="18" charset="-128"/>
            </a:endParaRPr>
          </a:p>
          <a:p>
            <a:pPr algn="r">
              <a:lnSpc>
                <a:spcPct val="150000"/>
              </a:lnSpc>
            </a:pPr>
            <a:r>
              <a:rPr kumimoji="1" lang="ja-JP" altLang="en-US" sz="1100" b="1" dirty="0">
                <a:solidFill>
                  <a:srgbClr val="0070C0"/>
                </a:solidFill>
                <a:latin typeface="BIZ UDP明朝 Medium" panose="02020500000000000000" pitchFamily="18" charset="-128"/>
                <a:ea typeface="BIZ UDP明朝 Medium" panose="02020500000000000000" pitchFamily="18" charset="-128"/>
              </a:rPr>
              <a:t>に設定してください　</a:t>
            </a:r>
            <a:endParaRPr kumimoji="1" lang="en-US" altLang="ja-JP" sz="1100" b="1" dirty="0">
              <a:solidFill>
                <a:srgbClr val="0070C0"/>
              </a:solidFill>
              <a:latin typeface="BIZ UDP明朝 Medium" panose="02020500000000000000" pitchFamily="18" charset="-128"/>
              <a:ea typeface="BIZ UDP明朝 Medium" panose="02020500000000000000" pitchFamily="18" charset="-128"/>
            </a:endParaRPr>
          </a:p>
        </p:txBody>
      </p:sp>
      <p:cxnSp>
        <p:nvCxnSpPr>
          <p:cNvPr id="37" name="直線矢印コネクタ 36">
            <a:extLst>
              <a:ext uri="{FF2B5EF4-FFF2-40B4-BE49-F238E27FC236}">
                <a16:creationId xmlns:a16="http://schemas.microsoft.com/office/drawing/2014/main" id="{81A87156-EBE9-E7E5-0E76-18E538FE444C}"/>
              </a:ext>
            </a:extLst>
          </p:cNvPr>
          <p:cNvCxnSpPr>
            <a:cxnSpLocks/>
          </p:cNvCxnSpPr>
          <p:nvPr/>
        </p:nvCxnSpPr>
        <p:spPr>
          <a:xfrm flipH="1">
            <a:off x="2860766" y="7062023"/>
            <a:ext cx="313247" cy="0"/>
          </a:xfrm>
          <a:prstGeom prst="straightConnector1">
            <a:avLst/>
          </a:prstGeom>
          <a:ln w="44450">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40" name="四角形: 角を丸くする 39">
            <a:extLst>
              <a:ext uri="{FF2B5EF4-FFF2-40B4-BE49-F238E27FC236}">
                <a16:creationId xmlns:a16="http://schemas.microsoft.com/office/drawing/2014/main" id="{560657D7-506B-07AE-7F0B-A52D8C1194B9}"/>
              </a:ext>
            </a:extLst>
          </p:cNvPr>
          <p:cNvSpPr/>
          <p:nvPr/>
        </p:nvSpPr>
        <p:spPr>
          <a:xfrm>
            <a:off x="1790826" y="6942502"/>
            <a:ext cx="1069940" cy="239124"/>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6D940404-24F3-C50F-4515-4ED9E0994670}"/>
              </a:ext>
            </a:extLst>
          </p:cNvPr>
          <p:cNvSpPr txBox="1"/>
          <p:nvPr/>
        </p:nvSpPr>
        <p:spPr>
          <a:xfrm>
            <a:off x="2965588" y="7385077"/>
            <a:ext cx="3712876" cy="246221"/>
          </a:xfrm>
          <a:prstGeom prst="rect">
            <a:avLst/>
          </a:prstGeom>
          <a:noFill/>
        </p:spPr>
        <p:txBody>
          <a:bodyPr wrap="none" rtlCol="0">
            <a:spAutoFit/>
          </a:bodyPr>
          <a:lstStyle/>
          <a:p>
            <a:r>
              <a:rPr kumimoji="1" lang="en-US" altLang="ja-JP" sz="1000" b="1" dirty="0">
                <a:latin typeface="BIZ UDP明朝 Medium" panose="02020500000000000000" pitchFamily="18" charset="-128"/>
                <a:ea typeface="BIZ UDP明朝 Medium" panose="02020500000000000000" pitchFamily="18" charset="-128"/>
              </a:rPr>
              <a:t>※</a:t>
            </a:r>
            <a:r>
              <a:rPr kumimoji="1" lang="ja-JP" altLang="en-US" sz="1000" b="1" dirty="0">
                <a:latin typeface="BIZ UDP明朝 Medium" panose="02020500000000000000" pitchFamily="18" charset="-128"/>
                <a:ea typeface="BIZ UDP明朝 Medium" panose="02020500000000000000" pitchFamily="18" charset="-128"/>
              </a:rPr>
              <a:t>上記以外のパスワードで設定する場合は健保へご連絡ください</a:t>
            </a:r>
            <a:endParaRPr kumimoji="1" lang="en-US" altLang="ja-JP" sz="1000" b="1" dirty="0">
              <a:latin typeface="BIZ UDP明朝 Medium" panose="02020500000000000000" pitchFamily="18" charset="-128"/>
              <a:ea typeface="BIZ UDP明朝 Medium" panose="02020500000000000000" pitchFamily="18" charset="-128"/>
            </a:endParaRPr>
          </a:p>
        </p:txBody>
      </p:sp>
      <p:pic>
        <p:nvPicPr>
          <p:cNvPr id="44" name="図 43">
            <a:extLst>
              <a:ext uri="{FF2B5EF4-FFF2-40B4-BE49-F238E27FC236}">
                <a16:creationId xmlns:a16="http://schemas.microsoft.com/office/drawing/2014/main" id="{594F4A1D-2D86-3A8B-00E0-216B26901416}"/>
              </a:ext>
            </a:extLst>
          </p:cNvPr>
          <p:cNvPicPr>
            <a:picLocks noChangeAspect="1"/>
          </p:cNvPicPr>
          <p:nvPr/>
        </p:nvPicPr>
        <p:blipFill>
          <a:blip r:embed="rId6"/>
          <a:stretch>
            <a:fillRect/>
          </a:stretch>
        </p:blipFill>
        <p:spPr>
          <a:xfrm>
            <a:off x="1190539" y="8031945"/>
            <a:ext cx="1331167" cy="1157537"/>
          </a:xfrm>
          <a:prstGeom prst="rect">
            <a:avLst/>
          </a:prstGeom>
        </p:spPr>
      </p:pic>
      <p:sp>
        <p:nvSpPr>
          <p:cNvPr id="46" name="四角形: 角を丸くする 45">
            <a:extLst>
              <a:ext uri="{FF2B5EF4-FFF2-40B4-BE49-F238E27FC236}">
                <a16:creationId xmlns:a16="http://schemas.microsoft.com/office/drawing/2014/main" id="{B5FC1E92-C877-9F21-23B7-F3720E814E8D}"/>
              </a:ext>
            </a:extLst>
          </p:cNvPr>
          <p:cNvSpPr/>
          <p:nvPr/>
        </p:nvSpPr>
        <p:spPr>
          <a:xfrm>
            <a:off x="1790826" y="7278436"/>
            <a:ext cx="529453" cy="194409"/>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7" name="矢印: 下 46">
            <a:extLst>
              <a:ext uri="{FF2B5EF4-FFF2-40B4-BE49-F238E27FC236}">
                <a16:creationId xmlns:a16="http://schemas.microsoft.com/office/drawing/2014/main" id="{1747D12E-FB6B-A9EC-5206-D2EB5D6935C5}"/>
              </a:ext>
            </a:extLst>
          </p:cNvPr>
          <p:cNvSpPr/>
          <p:nvPr/>
        </p:nvSpPr>
        <p:spPr>
          <a:xfrm rot="3231208">
            <a:off x="2250254" y="7214541"/>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pic>
        <p:nvPicPr>
          <p:cNvPr id="49" name="図 48">
            <a:extLst>
              <a:ext uri="{FF2B5EF4-FFF2-40B4-BE49-F238E27FC236}">
                <a16:creationId xmlns:a16="http://schemas.microsoft.com/office/drawing/2014/main" id="{60958755-A368-CF26-1D42-1386B0BB9F90}"/>
              </a:ext>
            </a:extLst>
          </p:cNvPr>
          <p:cNvPicPr>
            <a:picLocks noChangeAspect="1"/>
          </p:cNvPicPr>
          <p:nvPr/>
        </p:nvPicPr>
        <p:blipFill>
          <a:blip r:embed="rId7"/>
          <a:srcRect l="21139" t="46697" r="39580" b="13752"/>
          <a:stretch>
            <a:fillRect/>
          </a:stretch>
        </p:blipFill>
        <p:spPr>
          <a:xfrm>
            <a:off x="3232370" y="8227722"/>
            <a:ext cx="2766394" cy="1270774"/>
          </a:xfrm>
          <a:prstGeom prst="rect">
            <a:avLst/>
          </a:prstGeom>
          <a:ln>
            <a:noFill/>
          </a:ln>
          <a:effectLst>
            <a:outerShdw blurRad="50800" dist="38100" dir="2700000" algn="tl" rotWithShape="0">
              <a:prstClr val="black">
                <a:alpha val="40000"/>
              </a:prstClr>
            </a:outerShdw>
          </a:effectLst>
        </p:spPr>
      </p:pic>
      <p:sp>
        <p:nvSpPr>
          <p:cNvPr id="50" name="矢印: 下 49">
            <a:extLst>
              <a:ext uri="{FF2B5EF4-FFF2-40B4-BE49-F238E27FC236}">
                <a16:creationId xmlns:a16="http://schemas.microsoft.com/office/drawing/2014/main" id="{58AB4BE7-0181-CAAA-24EE-BD4231C5DE2D}"/>
              </a:ext>
            </a:extLst>
          </p:cNvPr>
          <p:cNvSpPr/>
          <p:nvPr/>
        </p:nvSpPr>
        <p:spPr>
          <a:xfrm>
            <a:off x="1588013" y="7596860"/>
            <a:ext cx="615900" cy="355978"/>
          </a:xfrm>
          <a:prstGeom prst="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51" name="テキスト ボックス 50">
            <a:extLst>
              <a:ext uri="{FF2B5EF4-FFF2-40B4-BE49-F238E27FC236}">
                <a16:creationId xmlns:a16="http://schemas.microsoft.com/office/drawing/2014/main" id="{0F670CA1-DC35-DFD4-9116-62BF2007AF66}"/>
              </a:ext>
            </a:extLst>
          </p:cNvPr>
          <p:cNvSpPr txBox="1"/>
          <p:nvPr/>
        </p:nvSpPr>
        <p:spPr>
          <a:xfrm>
            <a:off x="2770201" y="7782583"/>
            <a:ext cx="3619512" cy="461665"/>
          </a:xfrm>
          <a:prstGeom prst="rect">
            <a:avLst/>
          </a:prstGeom>
          <a:solidFill>
            <a:srgbClr val="FFFF00"/>
          </a:solidFill>
        </p:spPr>
        <p:txBody>
          <a:bodyPr wrap="square" rtlCol="0">
            <a:spAutoFit/>
          </a:bodyPr>
          <a:lstStyle/>
          <a:p>
            <a:r>
              <a:rPr kumimoji="1" lang="ja-JP" altLang="en-US" sz="1200" b="1" dirty="0">
                <a:latin typeface="BIZ UDPゴシック" panose="020B0400000000000000" pitchFamily="50" charset="-128"/>
                <a:ea typeface="BIZ UDPゴシック" panose="020B0400000000000000" pitchFamily="50" charset="-128"/>
              </a:rPr>
              <a:t>暗号化完了後、指定した保存先に暗号化された</a:t>
            </a:r>
            <a:endParaRPr kumimoji="1" lang="en-US" altLang="ja-JP" sz="1200" b="1" dirty="0">
              <a:latin typeface="BIZ UDPゴシック" panose="020B0400000000000000" pitchFamily="50" charset="-128"/>
              <a:ea typeface="BIZ UDPゴシック" panose="020B0400000000000000" pitchFamily="50" charset="-128"/>
            </a:endParaRPr>
          </a:p>
          <a:p>
            <a:r>
              <a:rPr kumimoji="1" lang="ja-JP" altLang="en-US" sz="1200" b="1" dirty="0">
                <a:solidFill>
                  <a:srgbClr val="0070C0"/>
                </a:solidFill>
                <a:latin typeface="BIZ UDPゴシック" panose="020B0400000000000000" pitchFamily="50" charset="-128"/>
                <a:ea typeface="BIZ UDPゴシック" panose="020B0400000000000000" pitchFamily="50" charset="-128"/>
              </a:rPr>
              <a:t>「</a:t>
            </a:r>
            <a:r>
              <a:rPr kumimoji="1" lang="en-US" altLang="ja-JP" sz="1200" b="1" dirty="0">
                <a:solidFill>
                  <a:srgbClr val="0070C0"/>
                </a:solidFill>
                <a:latin typeface="BIZ UDPゴシック" panose="020B0400000000000000" pitchFamily="50" charset="-128"/>
                <a:ea typeface="BIZ UDPゴシック" panose="020B0400000000000000" pitchFamily="50" charset="-128"/>
              </a:rPr>
              <a:t>KPFD0006.csv.$uenc</a:t>
            </a:r>
            <a:r>
              <a:rPr kumimoji="1" lang="ja-JP" altLang="en-US" sz="1200" b="1" dirty="0">
                <a:solidFill>
                  <a:srgbClr val="0070C0"/>
                </a:solidFill>
                <a:latin typeface="BIZ UDPゴシック" panose="020B0400000000000000" pitchFamily="50" charset="-128"/>
                <a:ea typeface="BIZ UDPゴシック" panose="020B0400000000000000" pitchFamily="50" charset="-128"/>
              </a:rPr>
              <a:t>」</a:t>
            </a:r>
            <a:r>
              <a:rPr kumimoji="1" lang="ja-JP" altLang="en-US" sz="1200" b="1" dirty="0">
                <a:latin typeface="BIZ UDPゴシック" panose="020B0400000000000000" pitchFamily="50" charset="-128"/>
                <a:ea typeface="BIZ UDPゴシック" panose="020B0400000000000000" pitchFamily="50" charset="-128"/>
              </a:rPr>
              <a:t>が生成されます</a:t>
            </a:r>
            <a:endParaRPr kumimoji="1" lang="en-US" altLang="ja-JP" sz="11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807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359BB-7547-86D4-2D56-0F5DF60FC6A6}"/>
            </a:ext>
          </a:extLst>
        </p:cNvPr>
        <p:cNvGrpSpPr/>
        <p:nvPr/>
      </p:nvGrpSpPr>
      <p:grpSpPr>
        <a:xfrm>
          <a:off x="0" y="0"/>
          <a:ext cx="0" cy="0"/>
          <a:chOff x="0" y="0"/>
          <a:chExt cx="0" cy="0"/>
        </a:xfrm>
      </p:grpSpPr>
      <p:sp>
        <p:nvSpPr>
          <p:cNvPr id="56" name="Footer Placeholder 4">
            <a:extLst>
              <a:ext uri="{FF2B5EF4-FFF2-40B4-BE49-F238E27FC236}">
                <a16:creationId xmlns:a16="http://schemas.microsoft.com/office/drawing/2014/main" id="{5B4837A6-1272-F2AE-6687-2DD4B3BC8719}"/>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16</a:t>
            </a:fld>
            <a:endParaRPr lang="en-US" dirty="0"/>
          </a:p>
        </p:txBody>
      </p:sp>
      <p:sp>
        <p:nvSpPr>
          <p:cNvPr id="22" name="正方形/長方形 21">
            <a:extLst>
              <a:ext uri="{FF2B5EF4-FFF2-40B4-BE49-F238E27FC236}">
                <a16:creationId xmlns:a16="http://schemas.microsoft.com/office/drawing/2014/main" id="{DA3DFECD-6A8F-FB2E-5ED4-796362954C53}"/>
              </a:ext>
            </a:extLst>
          </p:cNvPr>
          <p:cNvSpPr/>
          <p:nvPr/>
        </p:nvSpPr>
        <p:spPr>
          <a:xfrm>
            <a:off x="1059471" y="858751"/>
            <a:ext cx="5854700" cy="59425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endParaRPr lang="ja-JP" altLang="en-US" sz="1400" dirty="0">
              <a:solidFill>
                <a:schemeClr val="tx1"/>
              </a:solidFill>
              <a:latin typeface="UD Digi Kyokasho NK-R" panose="02020400000000000000" pitchFamily="18" charset="-128"/>
              <a:ea typeface="UD Digi Kyokasho NK-R" panose="02020400000000000000" pitchFamily="18" charset="-128"/>
            </a:endParaRPr>
          </a:p>
        </p:txBody>
      </p:sp>
      <p:sp>
        <p:nvSpPr>
          <p:cNvPr id="6" name="テキスト ボックス 5">
            <a:extLst>
              <a:ext uri="{FF2B5EF4-FFF2-40B4-BE49-F238E27FC236}">
                <a16:creationId xmlns:a16="http://schemas.microsoft.com/office/drawing/2014/main" id="{061EBA6C-3FC5-BF72-2738-79A79A48A78A}"/>
              </a:ext>
            </a:extLst>
          </p:cNvPr>
          <p:cNvSpPr txBox="1"/>
          <p:nvPr/>
        </p:nvSpPr>
        <p:spPr>
          <a:xfrm>
            <a:off x="0" y="18729"/>
            <a:ext cx="2101857" cy="461665"/>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≪アップロード操作≫</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7C945800-1127-25D5-7574-00A7EA412F0C}"/>
              </a:ext>
            </a:extLst>
          </p:cNvPr>
          <p:cNvSpPr txBox="1"/>
          <p:nvPr/>
        </p:nvSpPr>
        <p:spPr>
          <a:xfrm>
            <a:off x="70733" y="398618"/>
            <a:ext cx="5057795" cy="668966"/>
          </a:xfrm>
          <a:prstGeom prst="rect">
            <a:avLst/>
          </a:prstGeom>
          <a:noFill/>
        </p:spPr>
        <p:txBody>
          <a:bodyPr wrap="none" rtlCol="0">
            <a:spAutoFit/>
          </a:bodyPr>
          <a:lstStyle/>
          <a:p>
            <a:pPr>
              <a:lnSpc>
                <a:spcPct val="150000"/>
              </a:lnSpc>
            </a:pPr>
            <a:r>
              <a:rPr lang="ja-JP" altLang="en-US" sz="2000" b="1" dirty="0">
                <a:latin typeface="BIZ UD明朝 Medium" panose="02020500000000000000" pitchFamily="17" charset="-128"/>
                <a:ea typeface="BIZ UD明朝 Medium" panose="02020500000000000000" pitchFamily="17" charset="-128"/>
              </a:rPr>
              <a:t>　</a:t>
            </a:r>
            <a:r>
              <a:rPr lang="ja-JP" altLang="en-US" sz="2000" b="1" dirty="0">
                <a:solidFill>
                  <a:srgbClr val="0070C0"/>
                </a:solidFill>
                <a:latin typeface="BIZ UD明朝 Medium" panose="02020500000000000000" pitchFamily="17" charset="-128"/>
                <a:ea typeface="BIZ UD明朝 Medium" panose="02020500000000000000" pitchFamily="17" charset="-128"/>
              </a:rPr>
              <a:t>≪暗号化したファイルのアップロード≫</a:t>
            </a:r>
          </a:p>
          <a:p>
            <a:pPr>
              <a:lnSpc>
                <a:spcPct val="150000"/>
              </a:lnSpc>
            </a:pPr>
            <a:r>
              <a:rPr lang="ja-JP" altLang="en-US" sz="600" b="1" dirty="0">
                <a:latin typeface="BIZ UDゴシック" panose="020B0400000000000000" pitchFamily="49" charset="-128"/>
                <a:ea typeface="BIZ UDゴシック" panose="020B0400000000000000" pitchFamily="49" charset="-128"/>
              </a:rPr>
              <a:t>　</a:t>
            </a:r>
            <a:endParaRPr lang="en-US" altLang="ja-JP" sz="600" b="1" dirty="0">
              <a:latin typeface="BIZ UDゴシック" panose="020B0400000000000000" pitchFamily="49" charset="-128"/>
              <a:ea typeface="BIZ UDゴシック" panose="020B0400000000000000" pitchFamily="49" charset="-128"/>
            </a:endParaRPr>
          </a:p>
        </p:txBody>
      </p:sp>
      <p:pic>
        <p:nvPicPr>
          <p:cNvPr id="9" name="図 8">
            <a:extLst>
              <a:ext uri="{FF2B5EF4-FFF2-40B4-BE49-F238E27FC236}">
                <a16:creationId xmlns:a16="http://schemas.microsoft.com/office/drawing/2014/main" id="{B30A6093-A290-AEF7-2122-211B8F5B5348}"/>
              </a:ext>
            </a:extLst>
          </p:cNvPr>
          <p:cNvPicPr>
            <a:picLocks noChangeAspect="1"/>
          </p:cNvPicPr>
          <p:nvPr/>
        </p:nvPicPr>
        <p:blipFill rotWithShape="1">
          <a:blip r:embed="rId2"/>
          <a:srcRect l="11601" t="10751" r="11364" b="54807"/>
          <a:stretch/>
        </p:blipFill>
        <p:spPr>
          <a:xfrm>
            <a:off x="1064051" y="1319270"/>
            <a:ext cx="4887923" cy="1360771"/>
          </a:xfrm>
          <a:prstGeom prst="rect">
            <a:avLst/>
          </a:prstGeom>
        </p:spPr>
      </p:pic>
      <p:pic>
        <p:nvPicPr>
          <p:cNvPr id="10" name="図 9" descr="グラフィカル ユーザー インターフェイス&#10;&#10;AI 生成コンテンツは誤りを含む可能性があります。">
            <a:extLst>
              <a:ext uri="{FF2B5EF4-FFF2-40B4-BE49-F238E27FC236}">
                <a16:creationId xmlns:a16="http://schemas.microsoft.com/office/drawing/2014/main" id="{31BC8B9A-DDF1-09B0-9F1F-66FA2634D486}"/>
              </a:ext>
            </a:extLst>
          </p:cNvPr>
          <p:cNvPicPr>
            <a:picLocks noChangeAspect="1"/>
          </p:cNvPicPr>
          <p:nvPr/>
        </p:nvPicPr>
        <p:blipFill rotWithShape="1">
          <a:blip r:embed="rId3"/>
          <a:srcRect l="22083" t="51955" r="22500"/>
          <a:stretch/>
        </p:blipFill>
        <p:spPr>
          <a:xfrm>
            <a:off x="970849" y="2609275"/>
            <a:ext cx="5008990" cy="2307053"/>
          </a:xfrm>
          <a:prstGeom prst="rect">
            <a:avLst/>
          </a:prstGeom>
        </p:spPr>
      </p:pic>
      <p:sp>
        <p:nvSpPr>
          <p:cNvPr id="12" name="正方形/長方形 11">
            <a:extLst>
              <a:ext uri="{FF2B5EF4-FFF2-40B4-BE49-F238E27FC236}">
                <a16:creationId xmlns:a16="http://schemas.microsoft.com/office/drawing/2014/main" id="{F89E77C6-E90B-0ABD-B039-68DA2B77FA9C}"/>
              </a:ext>
            </a:extLst>
          </p:cNvPr>
          <p:cNvSpPr/>
          <p:nvPr/>
        </p:nvSpPr>
        <p:spPr>
          <a:xfrm>
            <a:off x="1303928" y="3785406"/>
            <a:ext cx="841178" cy="839852"/>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4EE89C0C-99E7-672A-1FB2-FE362CB50D2B}"/>
              </a:ext>
            </a:extLst>
          </p:cNvPr>
          <p:cNvSpPr txBox="1"/>
          <p:nvPr/>
        </p:nvSpPr>
        <p:spPr>
          <a:xfrm>
            <a:off x="2258176" y="3479762"/>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14" name="矢印: 下 13">
            <a:extLst>
              <a:ext uri="{FF2B5EF4-FFF2-40B4-BE49-F238E27FC236}">
                <a16:creationId xmlns:a16="http://schemas.microsoft.com/office/drawing/2014/main" id="{D7D4FDFE-9A22-57FD-E2EE-69A7AFD9C875}"/>
              </a:ext>
            </a:extLst>
          </p:cNvPr>
          <p:cNvSpPr/>
          <p:nvPr/>
        </p:nvSpPr>
        <p:spPr>
          <a:xfrm rot="3231208">
            <a:off x="2037425" y="3641862"/>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9" name="正方形/長方形 18">
            <a:extLst>
              <a:ext uri="{FF2B5EF4-FFF2-40B4-BE49-F238E27FC236}">
                <a16:creationId xmlns:a16="http://schemas.microsoft.com/office/drawing/2014/main" id="{4A238641-7652-4CF2-6338-DDB8B158E2F8}"/>
              </a:ext>
            </a:extLst>
          </p:cNvPr>
          <p:cNvSpPr/>
          <p:nvPr/>
        </p:nvSpPr>
        <p:spPr>
          <a:xfrm>
            <a:off x="950981" y="1319270"/>
            <a:ext cx="5081060" cy="3677997"/>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164F3D59-79A8-A24D-3709-87F1E25C4D6E}"/>
              </a:ext>
            </a:extLst>
          </p:cNvPr>
          <p:cNvSpPr/>
          <p:nvPr/>
        </p:nvSpPr>
        <p:spPr>
          <a:xfrm>
            <a:off x="501649" y="858751"/>
            <a:ext cx="6285617" cy="730189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①「</a:t>
            </a:r>
            <a:r>
              <a:rPr lang="en-US" altLang="ja-JP" sz="1400" dirty="0">
                <a:solidFill>
                  <a:schemeClr val="tx1"/>
                </a:solidFill>
                <a:latin typeface="UD Digi Kyokasho NK-R" panose="02020400000000000000" pitchFamily="18" charset="-128"/>
                <a:ea typeface="UD Digi Kyokasho NK-R" panose="02020400000000000000" pitchFamily="18" charset="-128"/>
              </a:rPr>
              <a:t>Konnect</a:t>
            </a:r>
            <a:r>
              <a:rPr lang="ja-JP" altLang="en-US" sz="1400" dirty="0">
                <a:solidFill>
                  <a:schemeClr val="tx1"/>
                </a:solidFill>
                <a:latin typeface="UD Digi Kyokasho NK-R" panose="02020400000000000000" pitchFamily="18" charset="-128"/>
                <a:ea typeface="UD Digi Kyokasho NK-R" panose="02020400000000000000" pitchFamily="18" charset="-128"/>
              </a:rPr>
              <a:t>　</a:t>
            </a:r>
            <a:r>
              <a:rPr lang="en-US" altLang="ja-JP" sz="1400" dirty="0">
                <a:solidFill>
                  <a:schemeClr val="tx1"/>
                </a:solidFill>
                <a:latin typeface="UD Digi Kyokasho NK-R" panose="02020400000000000000" pitchFamily="18" charset="-128"/>
                <a:ea typeface="UD Digi Kyokasho NK-R" panose="02020400000000000000" pitchFamily="18" charset="-128"/>
              </a:rPr>
              <a:t>Office</a:t>
            </a:r>
            <a:r>
              <a:rPr lang="ja-JP" altLang="en-US" sz="1400" dirty="0">
                <a:solidFill>
                  <a:schemeClr val="tx1"/>
                </a:solidFill>
                <a:latin typeface="UD Digi Kyokasho NK-R" panose="02020400000000000000" pitchFamily="18" charset="-128"/>
                <a:ea typeface="UD Digi Kyokasho NK-R" panose="02020400000000000000" pitchFamily="18" charset="-128"/>
              </a:rPr>
              <a:t>」にログインし、「電子媒体届出書アップロード」をクリック</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8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②届出する事業所を選択</a:t>
            </a:r>
            <a:r>
              <a:rPr lang="ja-JP" altLang="en-US" sz="1200" dirty="0">
                <a:solidFill>
                  <a:schemeClr val="tx1"/>
                </a:solidFill>
                <a:latin typeface="UD Digi Kyokasho NK-R" panose="02020400000000000000" pitchFamily="18" charset="-128"/>
                <a:ea typeface="UD Digi Kyokasho NK-R" panose="02020400000000000000" pitchFamily="18" charset="-128"/>
              </a:rPr>
              <a:t>（複数の会社を担当している方のみ）</a:t>
            </a:r>
            <a:endParaRPr lang="en-US" altLang="ja-JP" sz="12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　　</a:t>
            </a:r>
            <a:r>
              <a:rPr lang="en-US" altLang="ja-JP" sz="1400" dirty="0">
                <a:solidFill>
                  <a:schemeClr val="tx1"/>
                </a:solidFill>
                <a:latin typeface="UD Digi Kyokasho NK-R" panose="02020400000000000000" pitchFamily="18" charset="-128"/>
                <a:ea typeface="UD Digi Kyokasho NK-R" panose="02020400000000000000" pitchFamily="18" charset="-128"/>
              </a:rPr>
              <a:t>※</a:t>
            </a:r>
            <a:r>
              <a:rPr lang="ja-JP" altLang="en-US" sz="1400" dirty="0">
                <a:solidFill>
                  <a:schemeClr val="tx1"/>
                </a:solidFill>
                <a:latin typeface="UD Digi Kyokasho NK-R" panose="02020400000000000000" pitchFamily="18" charset="-128"/>
                <a:ea typeface="UD Digi Kyokasho NK-R" panose="02020400000000000000" pitchFamily="18" charset="-128"/>
              </a:rPr>
              <a:t>所属している事業所以外は表示されません</a:t>
            </a:r>
          </a:p>
          <a:p>
            <a:pPr lvl="0"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sp>
        <p:nvSpPr>
          <p:cNvPr id="35" name="楕円 34">
            <a:extLst>
              <a:ext uri="{FF2B5EF4-FFF2-40B4-BE49-F238E27FC236}">
                <a16:creationId xmlns:a16="http://schemas.microsoft.com/office/drawing/2014/main" id="{92935249-51D3-1870-9404-29969EB2D310}"/>
              </a:ext>
            </a:extLst>
          </p:cNvPr>
          <p:cNvSpPr/>
          <p:nvPr/>
        </p:nvSpPr>
        <p:spPr>
          <a:xfrm>
            <a:off x="8346813" y="10753881"/>
            <a:ext cx="1198568" cy="326165"/>
          </a:xfrm>
          <a:prstGeom prst="ellipse">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40" name="図 39">
            <a:extLst>
              <a:ext uri="{FF2B5EF4-FFF2-40B4-BE49-F238E27FC236}">
                <a16:creationId xmlns:a16="http://schemas.microsoft.com/office/drawing/2014/main" id="{B69291EB-519A-4DD9-D023-1C07D8BDF745}"/>
              </a:ext>
            </a:extLst>
          </p:cNvPr>
          <p:cNvPicPr>
            <a:picLocks noChangeAspect="1"/>
          </p:cNvPicPr>
          <p:nvPr/>
        </p:nvPicPr>
        <p:blipFill>
          <a:blip r:embed="rId4"/>
          <a:srcRect l="3394" t="24053" r="4952" b="11170"/>
          <a:stretch>
            <a:fillRect/>
          </a:stretch>
        </p:blipFill>
        <p:spPr>
          <a:xfrm>
            <a:off x="918074" y="5948892"/>
            <a:ext cx="5701111" cy="3335976"/>
          </a:xfrm>
          <a:prstGeom prst="rect">
            <a:avLst/>
          </a:prstGeom>
        </p:spPr>
      </p:pic>
      <p:sp>
        <p:nvSpPr>
          <p:cNvPr id="41" name="四角形: 角を丸くする 40">
            <a:extLst>
              <a:ext uri="{FF2B5EF4-FFF2-40B4-BE49-F238E27FC236}">
                <a16:creationId xmlns:a16="http://schemas.microsoft.com/office/drawing/2014/main" id="{56E8671C-84DC-F5E3-BE6D-5C216401C864}"/>
              </a:ext>
            </a:extLst>
          </p:cNvPr>
          <p:cNvSpPr/>
          <p:nvPr/>
        </p:nvSpPr>
        <p:spPr>
          <a:xfrm>
            <a:off x="2051025" y="6639084"/>
            <a:ext cx="1427850" cy="277106"/>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32" name="直線矢印コネクタ 31">
            <a:extLst>
              <a:ext uri="{FF2B5EF4-FFF2-40B4-BE49-F238E27FC236}">
                <a16:creationId xmlns:a16="http://schemas.microsoft.com/office/drawing/2014/main" id="{D1379CC2-9067-A067-9F35-1B4976EFAF31}"/>
              </a:ext>
            </a:extLst>
          </p:cNvPr>
          <p:cNvCxnSpPr>
            <a:cxnSpLocks/>
          </p:cNvCxnSpPr>
          <p:nvPr/>
        </p:nvCxnSpPr>
        <p:spPr>
          <a:xfrm flipH="1">
            <a:off x="3572972" y="6759193"/>
            <a:ext cx="413849" cy="0"/>
          </a:xfrm>
          <a:prstGeom prst="straightConnector1">
            <a:avLst/>
          </a:prstGeom>
          <a:ln>
            <a:solidFill>
              <a:srgbClr val="FF5050"/>
            </a:solidFill>
            <a:tailEnd type="triangle"/>
          </a:ln>
        </p:spPr>
        <p:style>
          <a:lnRef idx="2">
            <a:schemeClr val="accent1"/>
          </a:lnRef>
          <a:fillRef idx="0">
            <a:schemeClr val="accent1"/>
          </a:fillRef>
          <a:effectRef idx="1">
            <a:schemeClr val="accent1"/>
          </a:effectRef>
          <a:fontRef idx="minor">
            <a:schemeClr val="tx1"/>
          </a:fontRef>
        </p:style>
      </p:cxnSp>
      <p:sp>
        <p:nvSpPr>
          <p:cNvPr id="33" name="正方形/長方形 32">
            <a:extLst>
              <a:ext uri="{FF2B5EF4-FFF2-40B4-BE49-F238E27FC236}">
                <a16:creationId xmlns:a16="http://schemas.microsoft.com/office/drawing/2014/main" id="{9AEE7DC0-2889-865B-5AAD-F49F751412A5}"/>
              </a:ext>
            </a:extLst>
          </p:cNvPr>
          <p:cNvSpPr/>
          <p:nvPr/>
        </p:nvSpPr>
        <p:spPr>
          <a:xfrm>
            <a:off x="3845676" y="6477201"/>
            <a:ext cx="2726461" cy="877977"/>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t"/>
          <a:lstStyle/>
          <a:p>
            <a:pPr>
              <a:lnSpc>
                <a:spcPct val="150000"/>
              </a:lnSpc>
            </a:pPr>
            <a:r>
              <a:rPr kumimoji="1" lang="ja-JP" altLang="en-US" sz="1100" dirty="0">
                <a:solidFill>
                  <a:schemeClr val="tx1"/>
                </a:solidFill>
                <a:latin typeface="BIZ UDPゴシック" panose="020B0400000000000000" pitchFamily="50" charset="-128"/>
                <a:ea typeface="BIZ UDPゴシック" panose="020B0400000000000000" pitchFamily="50" charset="-128"/>
              </a:rPr>
              <a:t>規定値で所属事業所が選択されています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1100" dirty="0">
                <a:solidFill>
                  <a:srgbClr val="FF0000"/>
                </a:solidFill>
                <a:latin typeface="BIZ UDPゴシック" panose="020B0400000000000000" pitchFamily="50" charset="-128"/>
                <a:ea typeface="BIZ UDPゴシック" panose="020B0400000000000000" pitchFamily="50" charset="-128"/>
              </a:rPr>
              <a:t>複数の会社</a:t>
            </a:r>
            <a:r>
              <a:rPr kumimoji="1" lang="ja-JP" altLang="en-US" sz="1100" dirty="0">
                <a:solidFill>
                  <a:schemeClr val="tx1"/>
                </a:solidFill>
                <a:latin typeface="BIZ UDPゴシック" panose="020B0400000000000000" pitchFamily="50" charset="-128"/>
                <a:ea typeface="BIZ UDPゴシック" panose="020B0400000000000000" pitchFamily="50" charset="-128"/>
              </a:rPr>
              <a:t>を</a:t>
            </a:r>
            <a:r>
              <a:rPr kumimoji="1" lang="ja-JP" altLang="en-US" sz="1100" dirty="0">
                <a:solidFill>
                  <a:srgbClr val="FF0000"/>
                </a:solidFill>
                <a:latin typeface="BIZ UDPゴシック" panose="020B0400000000000000" pitchFamily="50" charset="-128"/>
                <a:ea typeface="BIZ UDPゴシック" panose="020B0400000000000000" pitchFamily="50" charset="-128"/>
              </a:rPr>
              <a:t>担当</a:t>
            </a:r>
            <a:r>
              <a:rPr kumimoji="1" lang="ja-JP" altLang="en-US" sz="1100" dirty="0">
                <a:solidFill>
                  <a:schemeClr val="tx1"/>
                </a:solidFill>
                <a:latin typeface="BIZ UDPゴシック" panose="020B0400000000000000" pitchFamily="50" charset="-128"/>
                <a:ea typeface="BIZ UDPゴシック" panose="020B0400000000000000" pitchFamily="50" charset="-128"/>
              </a:rPr>
              <a:t>されている場合のみ</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1100" dirty="0">
                <a:solidFill>
                  <a:schemeClr val="tx1"/>
                </a:solidFill>
                <a:latin typeface="BIZ UDPゴシック" panose="020B0400000000000000" pitchFamily="50" charset="-128"/>
                <a:ea typeface="BIZ UDPゴシック" panose="020B0400000000000000" pitchFamily="50" charset="-128"/>
              </a:rPr>
              <a:t>届出する事業所を選択してください。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pPr>
              <a:lnSpc>
                <a:spcPct val="150000"/>
              </a:lnSpc>
            </a:pP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824223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957D8-D406-C635-FD72-B1EBF673701D}"/>
            </a:ext>
          </a:extLst>
        </p:cNvPr>
        <p:cNvGrpSpPr/>
        <p:nvPr/>
      </p:nvGrpSpPr>
      <p:grpSpPr>
        <a:xfrm>
          <a:off x="0" y="0"/>
          <a:ext cx="0" cy="0"/>
          <a:chOff x="0" y="0"/>
          <a:chExt cx="0" cy="0"/>
        </a:xfrm>
      </p:grpSpPr>
      <p:cxnSp>
        <p:nvCxnSpPr>
          <p:cNvPr id="35" name="直線コネクタ 34">
            <a:extLst>
              <a:ext uri="{FF2B5EF4-FFF2-40B4-BE49-F238E27FC236}">
                <a16:creationId xmlns:a16="http://schemas.microsoft.com/office/drawing/2014/main" id="{5FAFCA00-E1BD-908E-FAF8-6A9FC6B79CDF}"/>
              </a:ext>
            </a:extLst>
          </p:cNvPr>
          <p:cNvCxnSpPr>
            <a:cxnSpLocks/>
          </p:cNvCxnSpPr>
          <p:nvPr/>
        </p:nvCxnSpPr>
        <p:spPr>
          <a:xfrm>
            <a:off x="5742967" y="6008912"/>
            <a:ext cx="642367" cy="0"/>
          </a:xfrm>
          <a:prstGeom prst="line">
            <a:avLst/>
          </a:prstGeom>
          <a:ln>
            <a:solidFill>
              <a:srgbClr val="0070C0"/>
            </a:solidFill>
          </a:ln>
        </p:spPr>
        <p:style>
          <a:lnRef idx="2">
            <a:schemeClr val="accent1"/>
          </a:lnRef>
          <a:fillRef idx="0">
            <a:schemeClr val="accent1"/>
          </a:fillRef>
          <a:effectRef idx="1">
            <a:schemeClr val="accent1"/>
          </a:effectRef>
          <a:fontRef idx="minor">
            <a:schemeClr val="tx1"/>
          </a:fontRef>
        </p:style>
      </p:cxnSp>
      <p:pic>
        <p:nvPicPr>
          <p:cNvPr id="19" name="図 18">
            <a:extLst>
              <a:ext uri="{FF2B5EF4-FFF2-40B4-BE49-F238E27FC236}">
                <a16:creationId xmlns:a16="http://schemas.microsoft.com/office/drawing/2014/main" id="{EAE8864A-1A27-949C-C2B6-8FBF29BED140}"/>
              </a:ext>
            </a:extLst>
          </p:cNvPr>
          <p:cNvPicPr>
            <a:picLocks noChangeAspect="1"/>
          </p:cNvPicPr>
          <p:nvPr/>
        </p:nvPicPr>
        <p:blipFill>
          <a:blip r:embed="rId2"/>
          <a:srcRect l="3363" t="33640" r="4984" b="10694"/>
          <a:stretch>
            <a:fillRect/>
          </a:stretch>
        </p:blipFill>
        <p:spPr>
          <a:xfrm>
            <a:off x="355460" y="796512"/>
            <a:ext cx="6285617" cy="3161682"/>
          </a:xfrm>
          <a:prstGeom prst="rect">
            <a:avLst/>
          </a:prstGeom>
        </p:spPr>
      </p:pic>
      <p:pic>
        <p:nvPicPr>
          <p:cNvPr id="73" name="図 72">
            <a:extLst>
              <a:ext uri="{FF2B5EF4-FFF2-40B4-BE49-F238E27FC236}">
                <a16:creationId xmlns:a16="http://schemas.microsoft.com/office/drawing/2014/main" id="{090133A9-E22F-7F14-E216-31E85A072DA8}"/>
              </a:ext>
            </a:extLst>
          </p:cNvPr>
          <p:cNvPicPr>
            <a:picLocks noChangeAspect="1"/>
          </p:cNvPicPr>
          <p:nvPr/>
        </p:nvPicPr>
        <p:blipFill>
          <a:blip r:embed="rId3"/>
          <a:stretch>
            <a:fillRect/>
          </a:stretch>
        </p:blipFill>
        <p:spPr>
          <a:xfrm>
            <a:off x="519386" y="8131139"/>
            <a:ext cx="3950108" cy="1185400"/>
          </a:xfrm>
          <a:prstGeom prst="rect">
            <a:avLst/>
          </a:prstGeom>
        </p:spPr>
      </p:pic>
      <p:pic>
        <p:nvPicPr>
          <p:cNvPr id="14" name="図 13">
            <a:extLst>
              <a:ext uri="{FF2B5EF4-FFF2-40B4-BE49-F238E27FC236}">
                <a16:creationId xmlns:a16="http://schemas.microsoft.com/office/drawing/2014/main" id="{C3F195FB-5762-FBEC-4B39-CFF2C6711EBB}"/>
              </a:ext>
            </a:extLst>
          </p:cNvPr>
          <p:cNvPicPr>
            <a:picLocks noChangeAspect="1"/>
          </p:cNvPicPr>
          <p:nvPr/>
        </p:nvPicPr>
        <p:blipFill>
          <a:blip r:embed="rId4"/>
          <a:srcRect l="5000" t="35376" r="3348" b="40660"/>
          <a:stretch>
            <a:fillRect/>
          </a:stretch>
        </p:blipFill>
        <p:spPr>
          <a:xfrm>
            <a:off x="491659" y="6768229"/>
            <a:ext cx="5119071" cy="1108110"/>
          </a:xfrm>
          <a:prstGeom prst="rect">
            <a:avLst/>
          </a:prstGeom>
        </p:spPr>
      </p:pic>
      <p:sp>
        <p:nvSpPr>
          <p:cNvPr id="56" name="Footer Placeholder 4">
            <a:extLst>
              <a:ext uri="{FF2B5EF4-FFF2-40B4-BE49-F238E27FC236}">
                <a16:creationId xmlns:a16="http://schemas.microsoft.com/office/drawing/2014/main" id="{FD43098E-803E-2533-B88F-362A98DB1115}"/>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17</a:t>
            </a:fld>
            <a:endParaRPr lang="en-US" dirty="0"/>
          </a:p>
        </p:txBody>
      </p:sp>
      <p:cxnSp>
        <p:nvCxnSpPr>
          <p:cNvPr id="11" name="直線矢印コネクタ 10">
            <a:extLst>
              <a:ext uri="{FF2B5EF4-FFF2-40B4-BE49-F238E27FC236}">
                <a16:creationId xmlns:a16="http://schemas.microsoft.com/office/drawing/2014/main" id="{A64C42E1-2A84-76BE-D21C-412809E810F6}"/>
              </a:ext>
            </a:extLst>
          </p:cNvPr>
          <p:cNvCxnSpPr>
            <a:cxnSpLocks/>
          </p:cNvCxnSpPr>
          <p:nvPr/>
        </p:nvCxnSpPr>
        <p:spPr>
          <a:xfrm flipH="1" flipV="1">
            <a:off x="2510155" y="2493952"/>
            <a:ext cx="137573" cy="313994"/>
          </a:xfrm>
          <a:prstGeom prst="straightConnector1">
            <a:avLst/>
          </a:prstGeom>
          <a:ln>
            <a:solidFill>
              <a:srgbClr val="0070C0"/>
            </a:solidFill>
            <a:tailEnd type="triangle"/>
          </a:ln>
        </p:spPr>
        <p:style>
          <a:lnRef idx="2">
            <a:schemeClr val="accent1"/>
          </a:lnRef>
          <a:fillRef idx="0">
            <a:schemeClr val="accent1"/>
          </a:fillRef>
          <a:effectRef idx="1">
            <a:schemeClr val="accent1"/>
          </a:effectRef>
          <a:fontRef idx="minor">
            <a:schemeClr val="tx1"/>
          </a:fontRef>
        </p:style>
      </p:cxnSp>
      <p:sp>
        <p:nvSpPr>
          <p:cNvPr id="9" name="テキスト ボックス 8">
            <a:extLst>
              <a:ext uri="{FF2B5EF4-FFF2-40B4-BE49-F238E27FC236}">
                <a16:creationId xmlns:a16="http://schemas.microsoft.com/office/drawing/2014/main" id="{9ED6D23A-68DA-D8DA-4F5A-16BB1BABC5B7}"/>
              </a:ext>
            </a:extLst>
          </p:cNvPr>
          <p:cNvSpPr txBox="1"/>
          <p:nvPr/>
        </p:nvSpPr>
        <p:spPr>
          <a:xfrm>
            <a:off x="4756143" y="18729"/>
            <a:ext cx="2101857" cy="461665"/>
          </a:xfrm>
          <a:prstGeom prst="rect">
            <a:avLst/>
          </a:prstGeom>
          <a:noFill/>
        </p:spPr>
        <p:txBody>
          <a:bodyPr wrap="none" rtlCol="0">
            <a:spAutoFit/>
          </a:bodyPr>
          <a:lstStyle/>
          <a:p>
            <a:pPr algn="r"/>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a:p>
            <a:pPr algn="r"/>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≪アップロード操作≫</a:t>
            </a:r>
            <a:endParaRPr lang="en-US" altLang="ja-JP" sz="12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2" name="正方形/長方形 11">
            <a:extLst>
              <a:ext uri="{FF2B5EF4-FFF2-40B4-BE49-F238E27FC236}">
                <a16:creationId xmlns:a16="http://schemas.microsoft.com/office/drawing/2014/main" id="{C8AFA578-CBFE-B856-759E-848E03C4756E}"/>
              </a:ext>
            </a:extLst>
          </p:cNvPr>
          <p:cNvSpPr/>
          <p:nvPr/>
        </p:nvSpPr>
        <p:spPr>
          <a:xfrm>
            <a:off x="341802" y="333094"/>
            <a:ext cx="6285617" cy="7301893"/>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③アップロードするファイルをそれぞれ選択する</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spcBef>
                <a:spcPct val="0"/>
              </a:spcBef>
              <a:spcAft>
                <a:spcPct val="0"/>
              </a:spcAft>
            </a:pPr>
            <a:r>
              <a:rPr lang="ja-JP" altLang="en-US" sz="1400" dirty="0">
                <a:solidFill>
                  <a:srgbClr val="0070C0"/>
                </a:solidFill>
                <a:latin typeface="UD Digi Kyokasho NK-R" panose="02020400000000000000" pitchFamily="18" charset="-128"/>
                <a:ea typeface="UD Digi Kyokasho NK-R" panose="02020400000000000000" pitchFamily="18" charset="-128"/>
              </a:rPr>
              <a:t>　　</a:t>
            </a:r>
            <a:r>
              <a:rPr lang="en-US" altLang="ja-JP" sz="1200" dirty="0">
                <a:solidFill>
                  <a:srgbClr val="0070C0"/>
                </a:solidFill>
                <a:latin typeface="UD Digi Kyokasho NK-R" panose="02020400000000000000" pitchFamily="18" charset="-128"/>
                <a:ea typeface="UD Digi Kyokasho NK-R" panose="02020400000000000000" pitchFamily="18" charset="-128"/>
              </a:rPr>
              <a:t>※</a:t>
            </a:r>
            <a:r>
              <a:rPr lang="ja-JP" altLang="en-US" sz="1200" dirty="0">
                <a:solidFill>
                  <a:srgbClr val="0070C0"/>
                </a:solidFill>
                <a:latin typeface="UD Digi Kyokasho NK-R" panose="02020400000000000000" pitchFamily="18" charset="-128"/>
                <a:ea typeface="UD Digi Kyokasho NK-R" panose="02020400000000000000" pitchFamily="18" charset="-128"/>
              </a:rPr>
              <a:t>アップロード手順は下部に記載</a:t>
            </a:r>
            <a:endParaRPr lang="en-US" altLang="ja-JP" sz="1200" dirty="0">
              <a:solidFill>
                <a:srgbClr val="0070C0"/>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　</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r>
              <a:rPr lang="ja-JP" altLang="en-US" sz="1200" dirty="0">
                <a:solidFill>
                  <a:schemeClr val="tx1"/>
                </a:solidFill>
                <a:latin typeface="UD Digi Kyokasho NK-R" panose="02020400000000000000" pitchFamily="18" charset="-128"/>
                <a:ea typeface="UD Digi Kyokasho NK-R" panose="02020400000000000000" pitchFamily="18" charset="-128"/>
              </a:rPr>
              <a:t>電子媒体届出書アップロード一覧のページ下部より「ステータス」より処理状況が確認できます</a:t>
            </a:r>
            <a:endParaRPr lang="en-US" altLang="ja-JP" sz="12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defTabSz="914400" eaLnBrk="0" fontAlgn="base" hangingPunct="0">
              <a:lnSpc>
                <a:spcPct val="150000"/>
              </a:lnSpc>
              <a:spcBef>
                <a:spcPct val="0"/>
              </a:spcBef>
              <a:spcAft>
                <a:spcPct val="0"/>
              </a:spcAft>
            </a:pPr>
            <a:r>
              <a:rPr lang="ja-JP" altLang="en-US" dirty="0">
                <a:solidFill>
                  <a:srgbClr val="0070C0"/>
                </a:solidFill>
                <a:latin typeface="UD Digi Kyokasho NK-R" panose="02020400000000000000" pitchFamily="18" charset="-128"/>
                <a:ea typeface="UD Digi Kyokasho NK-R" panose="02020400000000000000" pitchFamily="18" charset="-128"/>
              </a:rPr>
              <a:t>≪</a:t>
            </a:r>
            <a:r>
              <a:rPr lang="ja-JP" altLang="en-US" sz="1600" dirty="0">
                <a:solidFill>
                  <a:srgbClr val="0070C0"/>
                </a:solidFill>
                <a:latin typeface="UD Digi Kyokasho NK-R" panose="02020400000000000000" pitchFamily="18" charset="-128"/>
                <a:ea typeface="UD Digi Kyokasho NK-R" panose="02020400000000000000" pitchFamily="18" charset="-128"/>
              </a:rPr>
              <a:t>アップロードファイル選択手順≫</a:t>
            </a:r>
            <a:endParaRPr lang="en-US" altLang="ja-JP" dirty="0">
              <a:solidFill>
                <a:srgbClr val="0070C0"/>
              </a:solidFill>
              <a:latin typeface="UD Digi Kyokasho NK-R" panose="02020400000000000000" pitchFamily="18" charset="-128"/>
              <a:ea typeface="UD Digi Kyokasho NK-R" panose="02020400000000000000" pitchFamily="18" charset="-128"/>
            </a:endParaRPr>
          </a:p>
        </p:txBody>
      </p:sp>
      <p:sp>
        <p:nvSpPr>
          <p:cNvPr id="25" name="矢印: 下 24">
            <a:extLst>
              <a:ext uri="{FF2B5EF4-FFF2-40B4-BE49-F238E27FC236}">
                <a16:creationId xmlns:a16="http://schemas.microsoft.com/office/drawing/2014/main" id="{3840319C-FD79-EB7F-2E09-A74ECF532BEE}"/>
              </a:ext>
            </a:extLst>
          </p:cNvPr>
          <p:cNvSpPr/>
          <p:nvPr/>
        </p:nvSpPr>
        <p:spPr>
          <a:xfrm rot="3231208">
            <a:off x="2048242" y="6915321"/>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28" name="四角形: 角を丸くする 27">
            <a:extLst>
              <a:ext uri="{FF2B5EF4-FFF2-40B4-BE49-F238E27FC236}">
                <a16:creationId xmlns:a16="http://schemas.microsoft.com/office/drawing/2014/main" id="{8A6EE33F-CCE2-07B2-326E-F7FDFABF0E2F}"/>
              </a:ext>
            </a:extLst>
          </p:cNvPr>
          <p:cNvSpPr/>
          <p:nvPr/>
        </p:nvSpPr>
        <p:spPr>
          <a:xfrm>
            <a:off x="1393045" y="7167565"/>
            <a:ext cx="537647" cy="186282"/>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30" name="直線矢印コネクタ 29">
            <a:extLst>
              <a:ext uri="{FF2B5EF4-FFF2-40B4-BE49-F238E27FC236}">
                <a16:creationId xmlns:a16="http://schemas.microsoft.com/office/drawing/2014/main" id="{3CDE1CC1-C6E4-1B76-9346-B440743D7D37}"/>
              </a:ext>
            </a:extLst>
          </p:cNvPr>
          <p:cNvCxnSpPr>
            <a:cxnSpLocks/>
          </p:cNvCxnSpPr>
          <p:nvPr/>
        </p:nvCxnSpPr>
        <p:spPr>
          <a:xfrm flipV="1">
            <a:off x="2123961" y="7253929"/>
            <a:ext cx="923900" cy="10537"/>
          </a:xfrm>
          <a:prstGeom prst="straightConnector1">
            <a:avLst/>
          </a:prstGeom>
          <a:ln w="60325">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pic>
        <p:nvPicPr>
          <p:cNvPr id="39" name="図 38">
            <a:extLst>
              <a:ext uri="{FF2B5EF4-FFF2-40B4-BE49-F238E27FC236}">
                <a16:creationId xmlns:a16="http://schemas.microsoft.com/office/drawing/2014/main" id="{6F5634EE-C0A8-03A8-249D-9B589890658B}"/>
              </a:ext>
            </a:extLst>
          </p:cNvPr>
          <p:cNvPicPr>
            <a:picLocks noChangeAspect="1"/>
          </p:cNvPicPr>
          <p:nvPr/>
        </p:nvPicPr>
        <p:blipFill>
          <a:blip r:embed="rId5"/>
          <a:stretch>
            <a:fillRect/>
          </a:stretch>
        </p:blipFill>
        <p:spPr>
          <a:xfrm>
            <a:off x="3140650" y="6769983"/>
            <a:ext cx="3214787" cy="936639"/>
          </a:xfrm>
          <a:prstGeom prst="rect">
            <a:avLst/>
          </a:prstGeom>
        </p:spPr>
      </p:pic>
      <p:pic>
        <p:nvPicPr>
          <p:cNvPr id="55" name="図 54">
            <a:extLst>
              <a:ext uri="{FF2B5EF4-FFF2-40B4-BE49-F238E27FC236}">
                <a16:creationId xmlns:a16="http://schemas.microsoft.com/office/drawing/2014/main" id="{42BC6AC8-1E0A-714E-A15B-4B70F29C4080}"/>
              </a:ext>
            </a:extLst>
          </p:cNvPr>
          <p:cNvPicPr>
            <a:picLocks noChangeAspect="1"/>
          </p:cNvPicPr>
          <p:nvPr/>
        </p:nvPicPr>
        <p:blipFill>
          <a:blip r:embed="rId6"/>
          <a:srcRect l="16322" t="10902"/>
          <a:stretch>
            <a:fillRect/>
          </a:stretch>
        </p:blipFill>
        <p:spPr>
          <a:xfrm>
            <a:off x="3480969" y="8074257"/>
            <a:ext cx="3220767" cy="1354223"/>
          </a:xfrm>
          <a:prstGeom prst="rect">
            <a:avLst/>
          </a:prstGeom>
        </p:spPr>
      </p:pic>
      <p:sp>
        <p:nvSpPr>
          <p:cNvPr id="57" name="矢印: 下 56">
            <a:extLst>
              <a:ext uri="{FF2B5EF4-FFF2-40B4-BE49-F238E27FC236}">
                <a16:creationId xmlns:a16="http://schemas.microsoft.com/office/drawing/2014/main" id="{2F833760-AE53-C465-7D3E-0C4175F79F09}"/>
              </a:ext>
            </a:extLst>
          </p:cNvPr>
          <p:cNvSpPr/>
          <p:nvPr/>
        </p:nvSpPr>
        <p:spPr>
          <a:xfrm rot="3231208">
            <a:off x="4121237" y="7002688"/>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58" name="テキスト ボックス 57">
            <a:extLst>
              <a:ext uri="{FF2B5EF4-FFF2-40B4-BE49-F238E27FC236}">
                <a16:creationId xmlns:a16="http://schemas.microsoft.com/office/drawing/2014/main" id="{5DF66A24-C8C3-79A9-90A9-BD6C5C62EE18}"/>
              </a:ext>
            </a:extLst>
          </p:cNvPr>
          <p:cNvSpPr txBox="1"/>
          <p:nvPr/>
        </p:nvSpPr>
        <p:spPr>
          <a:xfrm>
            <a:off x="405378" y="6573184"/>
            <a:ext cx="441146" cy="400110"/>
          </a:xfrm>
          <a:prstGeom prst="rect">
            <a:avLst/>
          </a:prstGeom>
          <a:noFill/>
        </p:spPr>
        <p:txBody>
          <a:bodyPr wrap="none" rtlCol="0">
            <a:spAutoFit/>
          </a:bodyPr>
          <a:lstStyle/>
          <a:p>
            <a:r>
              <a:rPr kumimoji="1" lang="ja-JP" altLang="en-US" sz="2000" b="1" dirty="0">
                <a:solidFill>
                  <a:schemeClr val="bg1"/>
                </a:solidFill>
                <a:highlight>
                  <a:srgbClr val="000000"/>
                </a:highlight>
                <a:latin typeface="BIZ UDPゴシック" panose="020B0400000000000000" pitchFamily="50" charset="-128"/>
                <a:ea typeface="BIZ UDPゴシック" panose="020B0400000000000000" pitchFamily="50" charset="-128"/>
              </a:rPr>
              <a:t>①</a:t>
            </a:r>
          </a:p>
        </p:txBody>
      </p:sp>
      <p:sp>
        <p:nvSpPr>
          <p:cNvPr id="59" name="四角形: 角を丸くする 58">
            <a:extLst>
              <a:ext uri="{FF2B5EF4-FFF2-40B4-BE49-F238E27FC236}">
                <a16:creationId xmlns:a16="http://schemas.microsoft.com/office/drawing/2014/main" id="{CDB51A8C-B014-DF9B-0BAB-5EDC81CE280F}"/>
              </a:ext>
            </a:extLst>
          </p:cNvPr>
          <p:cNvSpPr/>
          <p:nvPr/>
        </p:nvSpPr>
        <p:spPr>
          <a:xfrm>
            <a:off x="3480969" y="7226525"/>
            <a:ext cx="568470" cy="168746"/>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61" name="直線矢印コネクタ 60">
            <a:extLst>
              <a:ext uri="{FF2B5EF4-FFF2-40B4-BE49-F238E27FC236}">
                <a16:creationId xmlns:a16="http://schemas.microsoft.com/office/drawing/2014/main" id="{C3589BB1-9CC2-1589-FE7F-AB35B7D41B72}"/>
              </a:ext>
            </a:extLst>
          </p:cNvPr>
          <p:cNvCxnSpPr>
            <a:cxnSpLocks/>
          </p:cNvCxnSpPr>
          <p:nvPr/>
        </p:nvCxnSpPr>
        <p:spPr>
          <a:xfrm>
            <a:off x="3802867" y="7439454"/>
            <a:ext cx="0" cy="520398"/>
          </a:xfrm>
          <a:prstGeom prst="straightConnector1">
            <a:avLst/>
          </a:prstGeom>
          <a:ln w="60325">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31" name="テキスト ボックス 30">
            <a:extLst>
              <a:ext uri="{FF2B5EF4-FFF2-40B4-BE49-F238E27FC236}">
                <a16:creationId xmlns:a16="http://schemas.microsoft.com/office/drawing/2014/main" id="{767098FE-8636-D1C8-700D-E348DA76BFD9}"/>
              </a:ext>
            </a:extLst>
          </p:cNvPr>
          <p:cNvSpPr txBox="1"/>
          <p:nvPr/>
        </p:nvSpPr>
        <p:spPr>
          <a:xfrm>
            <a:off x="4855842" y="8106505"/>
            <a:ext cx="1811745" cy="507831"/>
          </a:xfrm>
          <a:prstGeom prst="rect">
            <a:avLst/>
          </a:prstGeom>
          <a:solidFill>
            <a:srgbClr val="FFFF00"/>
          </a:solidFill>
        </p:spPr>
        <p:txBody>
          <a:bodyPr wrap="square" rtlCol="0">
            <a:spAutoFit/>
          </a:bodyPr>
          <a:lstStyle/>
          <a:p>
            <a:r>
              <a:rPr kumimoji="1" lang="ja-JP" altLang="en-US" sz="900" b="1" dirty="0">
                <a:latin typeface="BIZ UDP明朝 Medium" panose="02020500000000000000" pitchFamily="18" charset="-128"/>
                <a:ea typeface="BIZ UDP明朝 Medium" panose="02020500000000000000" pitchFamily="18" charset="-128"/>
              </a:rPr>
              <a:t>暗号化した「</a:t>
            </a:r>
            <a:r>
              <a:rPr kumimoji="1" lang="en-US" altLang="ja-JP" sz="900" b="1" dirty="0">
                <a:solidFill>
                  <a:srgbClr val="0070C0"/>
                </a:solidFill>
                <a:latin typeface="BIZ UDPゴシック" panose="020B0400000000000000" pitchFamily="50" charset="-128"/>
                <a:ea typeface="BIZ UDPゴシック" panose="020B0400000000000000" pitchFamily="50" charset="-128"/>
              </a:rPr>
              <a:t>KPFD0006.csv.$uenc</a:t>
            </a:r>
            <a:r>
              <a:rPr kumimoji="1" lang="ja-JP" altLang="en-US" sz="900" b="1" dirty="0">
                <a:solidFill>
                  <a:srgbClr val="0070C0"/>
                </a:solidFill>
                <a:latin typeface="BIZ UDPゴシック" panose="020B0400000000000000" pitchFamily="50" charset="-128"/>
                <a:ea typeface="BIZ UDPゴシック" panose="020B0400000000000000" pitchFamily="50" charset="-128"/>
              </a:rPr>
              <a:t>」</a:t>
            </a:r>
            <a:r>
              <a:rPr kumimoji="1" lang="ja-JP" altLang="en-US" sz="900" b="1" dirty="0">
                <a:latin typeface="BIZ UDPゴシック" panose="020B0400000000000000" pitchFamily="50" charset="-128"/>
                <a:ea typeface="BIZ UDPゴシック" panose="020B0400000000000000" pitchFamily="50" charset="-128"/>
              </a:rPr>
              <a:t>を</a:t>
            </a:r>
            <a:endParaRPr kumimoji="1" lang="en-US" altLang="ja-JP" sz="900" b="1" dirty="0">
              <a:latin typeface="BIZ UDPゴシック" panose="020B0400000000000000" pitchFamily="50" charset="-128"/>
              <a:ea typeface="BIZ UDPゴシック" panose="020B0400000000000000" pitchFamily="50" charset="-128"/>
            </a:endParaRPr>
          </a:p>
          <a:p>
            <a:r>
              <a:rPr kumimoji="1" lang="ja-JP" altLang="en-US" sz="900" b="1" dirty="0">
                <a:latin typeface="BIZ UDPゴシック" panose="020B0400000000000000" pitchFamily="50" charset="-128"/>
                <a:ea typeface="BIZ UDPゴシック" panose="020B0400000000000000" pitchFamily="50" charset="-128"/>
              </a:rPr>
              <a:t>選択し、</a:t>
            </a:r>
            <a:r>
              <a:rPr kumimoji="1" lang="ja-JP" altLang="en-US" sz="900" b="1" dirty="0">
                <a:solidFill>
                  <a:srgbClr val="0070C0"/>
                </a:solidFill>
                <a:latin typeface="BIZ UDP明朝 Medium" panose="02020500000000000000" pitchFamily="18" charset="-128"/>
                <a:ea typeface="BIZ UDP明朝 Medium" panose="02020500000000000000" pitchFamily="18" charset="-128"/>
              </a:rPr>
              <a:t>「開く」</a:t>
            </a:r>
            <a:r>
              <a:rPr kumimoji="1" lang="ja-JP" altLang="en-US" sz="900" b="1" dirty="0">
                <a:latin typeface="BIZ UDP明朝 Medium" panose="02020500000000000000" pitchFamily="18" charset="-128"/>
                <a:ea typeface="BIZ UDP明朝 Medium" panose="02020500000000000000" pitchFamily="18" charset="-128"/>
              </a:rPr>
              <a:t>をクリック</a:t>
            </a:r>
            <a:endParaRPr kumimoji="1" lang="en-US" altLang="ja-JP" sz="900" b="1" dirty="0">
              <a:latin typeface="BIZ UDP明朝 Medium" panose="02020500000000000000" pitchFamily="18" charset="-128"/>
              <a:ea typeface="BIZ UDP明朝 Medium" panose="02020500000000000000" pitchFamily="18" charset="-128"/>
            </a:endParaRPr>
          </a:p>
        </p:txBody>
      </p:sp>
      <p:sp>
        <p:nvSpPr>
          <p:cNvPr id="64" name="矢印: 下 63">
            <a:extLst>
              <a:ext uri="{FF2B5EF4-FFF2-40B4-BE49-F238E27FC236}">
                <a16:creationId xmlns:a16="http://schemas.microsoft.com/office/drawing/2014/main" id="{1C5C9DBE-1190-398E-44B8-6DB27AACBD43}"/>
              </a:ext>
            </a:extLst>
          </p:cNvPr>
          <p:cNvSpPr/>
          <p:nvPr/>
        </p:nvSpPr>
        <p:spPr>
          <a:xfrm rot="2738769">
            <a:off x="6075431" y="8946371"/>
            <a:ext cx="126021"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66" name="四角形: 角を丸くする 65">
            <a:extLst>
              <a:ext uri="{FF2B5EF4-FFF2-40B4-BE49-F238E27FC236}">
                <a16:creationId xmlns:a16="http://schemas.microsoft.com/office/drawing/2014/main" id="{ABB2C340-2E31-2F01-A72D-6A35E79FB3DB}"/>
              </a:ext>
            </a:extLst>
          </p:cNvPr>
          <p:cNvSpPr/>
          <p:nvPr/>
        </p:nvSpPr>
        <p:spPr>
          <a:xfrm>
            <a:off x="5730898" y="9215214"/>
            <a:ext cx="407543" cy="142602"/>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7" name="四角形: 角を丸くする 66">
            <a:extLst>
              <a:ext uri="{FF2B5EF4-FFF2-40B4-BE49-F238E27FC236}">
                <a16:creationId xmlns:a16="http://schemas.microsoft.com/office/drawing/2014/main" id="{C4733953-E6A7-D9E9-5F4F-BF7DAB2920D0}"/>
              </a:ext>
            </a:extLst>
          </p:cNvPr>
          <p:cNvSpPr/>
          <p:nvPr/>
        </p:nvSpPr>
        <p:spPr>
          <a:xfrm>
            <a:off x="3657888" y="8709829"/>
            <a:ext cx="708792" cy="168746"/>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68" name="直線矢印コネクタ 67">
            <a:extLst>
              <a:ext uri="{FF2B5EF4-FFF2-40B4-BE49-F238E27FC236}">
                <a16:creationId xmlns:a16="http://schemas.microsoft.com/office/drawing/2014/main" id="{248D61F1-CE99-985A-7BE2-F764974802D3}"/>
              </a:ext>
            </a:extLst>
          </p:cNvPr>
          <p:cNvCxnSpPr>
            <a:cxnSpLocks/>
          </p:cNvCxnSpPr>
          <p:nvPr/>
        </p:nvCxnSpPr>
        <p:spPr>
          <a:xfrm flipH="1" flipV="1">
            <a:off x="2439331" y="8783287"/>
            <a:ext cx="999923" cy="6957"/>
          </a:xfrm>
          <a:prstGeom prst="straightConnector1">
            <a:avLst/>
          </a:prstGeom>
          <a:ln w="60325">
            <a:solidFill>
              <a:srgbClr val="FF481D"/>
            </a:solidFill>
            <a:prstDash val="solid"/>
            <a:headEnd w="lg" len="lg"/>
            <a:tailEnd type="triangle"/>
          </a:ln>
          <a:effectLst/>
        </p:spPr>
        <p:style>
          <a:lnRef idx="2">
            <a:schemeClr val="accent1"/>
          </a:lnRef>
          <a:fillRef idx="0">
            <a:schemeClr val="accent1"/>
          </a:fillRef>
          <a:effectRef idx="1">
            <a:schemeClr val="accent1"/>
          </a:effectRef>
          <a:fontRef idx="minor">
            <a:schemeClr val="tx1"/>
          </a:fontRef>
        </p:style>
      </p:cxnSp>
      <p:sp>
        <p:nvSpPr>
          <p:cNvPr id="71" name="正方形/長方形 70">
            <a:extLst>
              <a:ext uri="{FF2B5EF4-FFF2-40B4-BE49-F238E27FC236}">
                <a16:creationId xmlns:a16="http://schemas.microsoft.com/office/drawing/2014/main" id="{F8E0B8BF-BDBC-0D28-A1E8-B9BB7A367AED}"/>
              </a:ext>
            </a:extLst>
          </p:cNvPr>
          <p:cNvSpPr/>
          <p:nvPr/>
        </p:nvSpPr>
        <p:spPr>
          <a:xfrm>
            <a:off x="420925" y="6627489"/>
            <a:ext cx="6357884" cy="2893331"/>
          </a:xfrm>
          <a:prstGeom prst="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4BB81A94-5269-E8C9-CE48-10659D3D9EF7}"/>
              </a:ext>
            </a:extLst>
          </p:cNvPr>
          <p:cNvSpPr txBox="1"/>
          <p:nvPr/>
        </p:nvSpPr>
        <p:spPr>
          <a:xfrm>
            <a:off x="2049613" y="1933975"/>
            <a:ext cx="1647139" cy="215444"/>
          </a:xfrm>
          <a:prstGeom prst="rect">
            <a:avLst/>
          </a:prstGeom>
          <a:noFill/>
          <a:ln w="28575">
            <a:noFill/>
            <a:prstDash val="sysDash"/>
          </a:ln>
        </p:spPr>
        <p:txBody>
          <a:bodyPr wrap="square" rtlCol="0">
            <a:spAutoFit/>
          </a:bodyPr>
          <a:lstStyle/>
          <a:p>
            <a:r>
              <a:rPr kumimoji="1" lang="ja-JP" altLang="en-US" sz="800" dirty="0">
                <a:highlight>
                  <a:srgbClr val="FFFF00"/>
                </a:highlight>
                <a:latin typeface="BIZ UDPゴシック" panose="020B0400000000000000" pitchFamily="50" charset="-128"/>
                <a:ea typeface="BIZ UDPゴシック" panose="020B0400000000000000" pitchFamily="50" charset="-128"/>
              </a:rPr>
              <a:t>←「電子証明書」 は 添付は不要</a:t>
            </a:r>
            <a:endParaRPr kumimoji="1" lang="ja-JP" altLang="en-US" sz="1000" dirty="0">
              <a:highlight>
                <a:srgbClr val="FFFF00"/>
              </a:highlight>
              <a:latin typeface="BIZ UDPゴシック" panose="020B0400000000000000" pitchFamily="50" charset="-128"/>
              <a:ea typeface="BIZ UDPゴシック" panose="020B0400000000000000" pitchFamily="50" charset="-128"/>
            </a:endParaRPr>
          </a:p>
        </p:txBody>
      </p:sp>
      <p:sp>
        <p:nvSpPr>
          <p:cNvPr id="74" name="テキスト ボックス 73">
            <a:extLst>
              <a:ext uri="{FF2B5EF4-FFF2-40B4-BE49-F238E27FC236}">
                <a16:creationId xmlns:a16="http://schemas.microsoft.com/office/drawing/2014/main" id="{E2A3E813-528C-94F2-8980-6A425BDA7317}"/>
              </a:ext>
            </a:extLst>
          </p:cNvPr>
          <p:cNvSpPr txBox="1"/>
          <p:nvPr/>
        </p:nvSpPr>
        <p:spPr>
          <a:xfrm>
            <a:off x="558811" y="8416123"/>
            <a:ext cx="1688495" cy="230832"/>
          </a:xfrm>
          <a:prstGeom prst="rect">
            <a:avLst/>
          </a:prstGeom>
          <a:solidFill>
            <a:srgbClr val="FFFF00"/>
          </a:solidFill>
        </p:spPr>
        <p:txBody>
          <a:bodyPr wrap="square" rtlCol="0">
            <a:spAutoFit/>
          </a:bodyPr>
          <a:lstStyle/>
          <a:p>
            <a:r>
              <a:rPr kumimoji="1" lang="ja-JP" altLang="en-US" sz="900" b="1" dirty="0">
                <a:latin typeface="BIZ UDP明朝 Medium" panose="02020500000000000000" pitchFamily="18" charset="-128"/>
                <a:ea typeface="BIZ UDP明朝 Medium" panose="02020500000000000000" pitchFamily="18" charset="-128"/>
              </a:rPr>
              <a:t>選択したファイルが表示される</a:t>
            </a:r>
            <a:endParaRPr kumimoji="1" lang="en-US" altLang="ja-JP" sz="900" b="1" dirty="0">
              <a:latin typeface="BIZ UDP明朝 Medium" panose="02020500000000000000" pitchFamily="18" charset="-128"/>
              <a:ea typeface="BIZ UDP明朝 Medium" panose="02020500000000000000" pitchFamily="18" charset="-128"/>
            </a:endParaRPr>
          </a:p>
        </p:txBody>
      </p:sp>
      <p:cxnSp>
        <p:nvCxnSpPr>
          <p:cNvPr id="76" name="直線コネクタ 75">
            <a:extLst>
              <a:ext uri="{FF2B5EF4-FFF2-40B4-BE49-F238E27FC236}">
                <a16:creationId xmlns:a16="http://schemas.microsoft.com/office/drawing/2014/main" id="{D7509E78-609E-1CAF-DFCD-DD50976F6284}"/>
              </a:ext>
            </a:extLst>
          </p:cNvPr>
          <p:cNvCxnSpPr>
            <a:cxnSpLocks/>
          </p:cNvCxnSpPr>
          <p:nvPr/>
        </p:nvCxnSpPr>
        <p:spPr>
          <a:xfrm>
            <a:off x="1606028" y="8874507"/>
            <a:ext cx="755318" cy="0"/>
          </a:xfrm>
          <a:prstGeom prst="line">
            <a:avLst/>
          </a:prstGeom>
          <a:ln w="44450" cmpd="dbl">
            <a:solidFill>
              <a:srgbClr val="FF481D"/>
            </a:solidFill>
            <a:prstDash val="solid"/>
          </a:ln>
        </p:spPr>
        <p:style>
          <a:lnRef idx="2">
            <a:schemeClr val="accent1"/>
          </a:lnRef>
          <a:fillRef idx="0">
            <a:schemeClr val="accent1"/>
          </a:fillRef>
          <a:effectRef idx="1">
            <a:schemeClr val="accent1"/>
          </a:effectRef>
          <a:fontRef idx="minor">
            <a:schemeClr val="tx1"/>
          </a:fontRef>
        </p:style>
      </p:cxnSp>
      <p:sp>
        <p:nvSpPr>
          <p:cNvPr id="78" name="テキスト ボックス 77">
            <a:extLst>
              <a:ext uri="{FF2B5EF4-FFF2-40B4-BE49-F238E27FC236}">
                <a16:creationId xmlns:a16="http://schemas.microsoft.com/office/drawing/2014/main" id="{D05AC37A-E081-2535-806B-A7C6CECECACD}"/>
              </a:ext>
            </a:extLst>
          </p:cNvPr>
          <p:cNvSpPr txBox="1"/>
          <p:nvPr/>
        </p:nvSpPr>
        <p:spPr>
          <a:xfrm>
            <a:off x="3075052" y="6573184"/>
            <a:ext cx="441146" cy="400110"/>
          </a:xfrm>
          <a:prstGeom prst="rect">
            <a:avLst/>
          </a:prstGeom>
          <a:noFill/>
          <a:ln>
            <a:noFill/>
          </a:ln>
        </p:spPr>
        <p:txBody>
          <a:bodyPr wrap="none" rtlCol="0">
            <a:spAutoFit/>
          </a:bodyPr>
          <a:lstStyle/>
          <a:p>
            <a:r>
              <a:rPr kumimoji="1" lang="ja-JP" altLang="en-US" sz="2000" b="1" dirty="0">
                <a:solidFill>
                  <a:schemeClr val="bg1"/>
                </a:solidFill>
                <a:highlight>
                  <a:srgbClr val="000000"/>
                </a:highlight>
                <a:latin typeface="BIZ UDPゴシック" panose="020B0400000000000000" pitchFamily="50" charset="-128"/>
                <a:ea typeface="BIZ UDPゴシック" panose="020B0400000000000000" pitchFamily="50" charset="-128"/>
              </a:rPr>
              <a:t>②</a:t>
            </a:r>
          </a:p>
        </p:txBody>
      </p:sp>
      <p:sp>
        <p:nvSpPr>
          <p:cNvPr id="79" name="テキスト ボックス 78">
            <a:extLst>
              <a:ext uri="{FF2B5EF4-FFF2-40B4-BE49-F238E27FC236}">
                <a16:creationId xmlns:a16="http://schemas.microsoft.com/office/drawing/2014/main" id="{837E0AD7-E6CE-C5AD-6CD7-08F7DACD7800}"/>
              </a:ext>
            </a:extLst>
          </p:cNvPr>
          <p:cNvSpPr txBox="1"/>
          <p:nvPr/>
        </p:nvSpPr>
        <p:spPr>
          <a:xfrm>
            <a:off x="3337744" y="7869966"/>
            <a:ext cx="441146" cy="400110"/>
          </a:xfrm>
          <a:prstGeom prst="rect">
            <a:avLst/>
          </a:prstGeom>
          <a:noFill/>
          <a:ln>
            <a:noFill/>
          </a:ln>
        </p:spPr>
        <p:txBody>
          <a:bodyPr wrap="none" rtlCol="0">
            <a:spAutoFit/>
          </a:bodyPr>
          <a:lstStyle/>
          <a:p>
            <a:r>
              <a:rPr kumimoji="1" lang="ja-JP" altLang="en-US" sz="2000" b="1" dirty="0">
                <a:solidFill>
                  <a:schemeClr val="bg1"/>
                </a:solidFill>
                <a:highlight>
                  <a:srgbClr val="000000"/>
                </a:highlight>
                <a:latin typeface="BIZ UDPゴシック" panose="020B0400000000000000" pitchFamily="50" charset="-128"/>
                <a:ea typeface="BIZ UDPゴシック" panose="020B0400000000000000" pitchFamily="50" charset="-128"/>
              </a:rPr>
              <a:t>③</a:t>
            </a:r>
          </a:p>
        </p:txBody>
      </p:sp>
      <p:sp>
        <p:nvSpPr>
          <p:cNvPr id="80" name="テキスト ボックス 79">
            <a:extLst>
              <a:ext uri="{FF2B5EF4-FFF2-40B4-BE49-F238E27FC236}">
                <a16:creationId xmlns:a16="http://schemas.microsoft.com/office/drawing/2014/main" id="{76307A6A-60FD-85E4-DF39-3D1C924BC935}"/>
              </a:ext>
            </a:extLst>
          </p:cNvPr>
          <p:cNvSpPr txBox="1"/>
          <p:nvPr/>
        </p:nvSpPr>
        <p:spPr>
          <a:xfrm>
            <a:off x="405378" y="7869966"/>
            <a:ext cx="441146" cy="400110"/>
          </a:xfrm>
          <a:prstGeom prst="rect">
            <a:avLst/>
          </a:prstGeom>
          <a:noFill/>
          <a:ln>
            <a:noFill/>
          </a:ln>
        </p:spPr>
        <p:txBody>
          <a:bodyPr wrap="none" rtlCol="0">
            <a:spAutoFit/>
          </a:bodyPr>
          <a:lstStyle/>
          <a:p>
            <a:r>
              <a:rPr kumimoji="1" lang="ja-JP" altLang="en-US" sz="2000" b="1" dirty="0">
                <a:solidFill>
                  <a:schemeClr val="bg1"/>
                </a:solidFill>
                <a:highlight>
                  <a:srgbClr val="000000"/>
                </a:highlight>
                <a:latin typeface="BIZ UDPゴシック" panose="020B0400000000000000" pitchFamily="50" charset="-128"/>
                <a:ea typeface="BIZ UDPゴシック" panose="020B0400000000000000" pitchFamily="50" charset="-128"/>
              </a:rPr>
              <a:t>④</a:t>
            </a:r>
          </a:p>
        </p:txBody>
      </p:sp>
      <p:sp>
        <p:nvSpPr>
          <p:cNvPr id="82" name="四角形: 角を丸くする 81">
            <a:extLst>
              <a:ext uri="{FF2B5EF4-FFF2-40B4-BE49-F238E27FC236}">
                <a16:creationId xmlns:a16="http://schemas.microsoft.com/office/drawing/2014/main" id="{1896087B-CE18-6023-178F-F9C5FAD97218}"/>
              </a:ext>
            </a:extLst>
          </p:cNvPr>
          <p:cNvSpPr/>
          <p:nvPr/>
        </p:nvSpPr>
        <p:spPr>
          <a:xfrm>
            <a:off x="1794201" y="8968430"/>
            <a:ext cx="407543" cy="142602"/>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1" name="矢印: 下 80">
            <a:extLst>
              <a:ext uri="{FF2B5EF4-FFF2-40B4-BE49-F238E27FC236}">
                <a16:creationId xmlns:a16="http://schemas.microsoft.com/office/drawing/2014/main" id="{EE2BC8EB-56E0-1814-A26B-8CE4798D2978}"/>
              </a:ext>
            </a:extLst>
          </p:cNvPr>
          <p:cNvSpPr/>
          <p:nvPr/>
        </p:nvSpPr>
        <p:spPr>
          <a:xfrm rot="3790687">
            <a:off x="2234745" y="8892017"/>
            <a:ext cx="126021"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87" name="右大かっこ 86">
            <a:extLst>
              <a:ext uri="{FF2B5EF4-FFF2-40B4-BE49-F238E27FC236}">
                <a16:creationId xmlns:a16="http://schemas.microsoft.com/office/drawing/2014/main" id="{29BC5704-D934-A1D9-FDEA-33D8CC45B8B8}"/>
              </a:ext>
            </a:extLst>
          </p:cNvPr>
          <p:cNvSpPr/>
          <p:nvPr/>
        </p:nvSpPr>
        <p:spPr>
          <a:xfrm>
            <a:off x="3260925" y="1392696"/>
            <a:ext cx="168075" cy="515088"/>
          </a:xfrm>
          <a:prstGeom prst="rightBracket">
            <a:avLst>
              <a:gd name="adj" fmla="val 0"/>
            </a:avLst>
          </a:prstGeom>
          <a:ln>
            <a:solidFill>
              <a:srgbClr val="FF481D"/>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cxnSp>
        <p:nvCxnSpPr>
          <p:cNvPr id="89" name="直線コネクタ 88">
            <a:extLst>
              <a:ext uri="{FF2B5EF4-FFF2-40B4-BE49-F238E27FC236}">
                <a16:creationId xmlns:a16="http://schemas.microsoft.com/office/drawing/2014/main" id="{A237D52D-9881-99B1-1DEE-6F20B02659BC}"/>
              </a:ext>
            </a:extLst>
          </p:cNvPr>
          <p:cNvCxnSpPr>
            <a:cxnSpLocks/>
            <a:stCxn id="87" idx="2"/>
          </p:cNvCxnSpPr>
          <p:nvPr/>
        </p:nvCxnSpPr>
        <p:spPr>
          <a:xfrm flipV="1">
            <a:off x="3429000" y="1648663"/>
            <a:ext cx="527098" cy="1577"/>
          </a:xfrm>
          <a:prstGeom prst="line">
            <a:avLst/>
          </a:prstGeom>
          <a:ln>
            <a:solidFill>
              <a:srgbClr val="FF481D"/>
            </a:solidFill>
          </a:ln>
        </p:spPr>
        <p:style>
          <a:lnRef idx="2">
            <a:schemeClr val="accent1"/>
          </a:lnRef>
          <a:fillRef idx="0">
            <a:schemeClr val="accent1"/>
          </a:fillRef>
          <a:effectRef idx="1">
            <a:schemeClr val="accent1"/>
          </a:effectRef>
          <a:fontRef idx="minor">
            <a:schemeClr val="tx1"/>
          </a:fontRef>
        </p:style>
      </p:cxnSp>
      <p:sp>
        <p:nvSpPr>
          <p:cNvPr id="2" name="テキスト ボックス 1">
            <a:extLst>
              <a:ext uri="{FF2B5EF4-FFF2-40B4-BE49-F238E27FC236}">
                <a16:creationId xmlns:a16="http://schemas.microsoft.com/office/drawing/2014/main" id="{E44AF3D6-5B03-4146-7D7D-1EEDF844B65C}"/>
              </a:ext>
            </a:extLst>
          </p:cNvPr>
          <p:cNvSpPr txBox="1"/>
          <p:nvPr/>
        </p:nvSpPr>
        <p:spPr>
          <a:xfrm>
            <a:off x="3752174" y="815153"/>
            <a:ext cx="3043319" cy="1586140"/>
          </a:xfrm>
          <a:prstGeom prst="rect">
            <a:avLst/>
          </a:prstGeom>
          <a:solidFill>
            <a:srgbClr val="FFFF00"/>
          </a:solidFill>
          <a:ln w="28575">
            <a:solidFill>
              <a:srgbClr val="FF0000"/>
            </a:solidFill>
            <a:prstDash val="sysDash"/>
          </a:ln>
        </p:spPr>
        <p:txBody>
          <a:bodyPr wrap="square" rtlCol="0">
            <a:spAutoFit/>
          </a:bodyPr>
          <a:lstStyle/>
          <a:p>
            <a:r>
              <a:rPr kumimoji="1" lang="ja-JP" altLang="en-US" sz="1100" b="1" dirty="0">
                <a:solidFill>
                  <a:srgbClr val="FF0000"/>
                </a:solidFill>
                <a:latin typeface="BIZ UDPゴシック" panose="020B0400000000000000" pitchFamily="50" charset="-128"/>
                <a:ea typeface="BIZ UDPゴシック" panose="020B0400000000000000" pitchFamily="50" charset="-128"/>
              </a:rPr>
              <a:t>電子媒体届書</a:t>
            </a:r>
            <a:r>
              <a:rPr kumimoji="1" lang="ja-JP" altLang="en-US" sz="1000" b="1" dirty="0">
                <a:solidFill>
                  <a:srgbClr val="FF0000"/>
                </a:solidFill>
                <a:latin typeface="BIZ UDPゴシック" panose="020B0400000000000000" pitchFamily="50" charset="-128"/>
                <a:ea typeface="BIZ UDPゴシック" panose="020B0400000000000000" pitchFamily="50" charset="-128"/>
              </a:rPr>
              <a:t>　</a:t>
            </a:r>
            <a:r>
              <a:rPr kumimoji="1" lang="ja-JP" altLang="en-US" sz="900" dirty="0">
                <a:latin typeface="BIZ UDPゴシック" panose="020B0400000000000000" pitchFamily="50" charset="-128"/>
                <a:ea typeface="BIZ UDPゴシック" panose="020B0400000000000000" pitchFamily="50" charset="-128"/>
              </a:rPr>
              <a:t>←　</a:t>
            </a:r>
            <a:r>
              <a:rPr kumimoji="1" lang="en-US" altLang="ja-JP" sz="900" b="1" dirty="0">
                <a:solidFill>
                  <a:srgbClr val="0070C0"/>
                </a:solidFill>
                <a:latin typeface="BIZ UDPゴシック" panose="020B0400000000000000" pitchFamily="50" charset="-128"/>
                <a:ea typeface="BIZ UDPゴシック" panose="020B0400000000000000" pitchFamily="50" charset="-128"/>
              </a:rPr>
              <a:t>KPFD0006.csv.$uenc</a:t>
            </a:r>
          </a:p>
          <a:p>
            <a:r>
              <a:rPr kumimoji="1" lang="en-US" altLang="ja-JP" sz="700" dirty="0">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暗号化したファイルのみアップロードできます</a:t>
            </a:r>
            <a:endParaRPr kumimoji="1" lang="en-US" altLang="ja-JP" sz="700" dirty="0">
              <a:latin typeface="BIZ UDPゴシック" panose="020B0400000000000000" pitchFamily="50" charset="-128"/>
              <a:ea typeface="BIZ UDPゴシック" panose="020B0400000000000000" pitchFamily="50" charset="-128"/>
            </a:endParaRPr>
          </a:p>
          <a:p>
            <a:endParaRPr kumimoji="1" lang="en-US" altLang="ja-JP" sz="1050" b="1"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100" b="1" dirty="0">
                <a:solidFill>
                  <a:srgbClr val="FF0000"/>
                </a:solidFill>
                <a:latin typeface="BIZ UDPゴシック" panose="020B0400000000000000" pitchFamily="50" charset="-128"/>
                <a:ea typeface="BIZ UDPゴシック" panose="020B0400000000000000" pitchFamily="50" charset="-128"/>
              </a:rPr>
              <a:t>総括表</a:t>
            </a:r>
            <a:r>
              <a:rPr kumimoji="1" lang="ja-JP" altLang="en-US" sz="1050" b="1" dirty="0">
                <a:latin typeface="BIZ UDPゴシック" panose="020B0400000000000000" pitchFamily="50" charset="-128"/>
                <a:ea typeface="BIZ UDPゴシック" panose="020B0400000000000000" pitchFamily="50" charset="-128"/>
              </a:rPr>
              <a:t>　</a:t>
            </a:r>
            <a:r>
              <a:rPr kumimoji="1" lang="ja-JP" altLang="en-US" sz="900" dirty="0">
                <a:latin typeface="BIZ UDPゴシック" panose="020B0400000000000000" pitchFamily="50" charset="-128"/>
                <a:ea typeface="BIZ UDPゴシック" panose="020B0400000000000000" pitchFamily="50" charset="-128"/>
              </a:rPr>
              <a:t>←　</a:t>
            </a:r>
            <a:r>
              <a:rPr kumimoji="1" lang="ja-JP" altLang="en-US" sz="1000" b="1" dirty="0">
                <a:solidFill>
                  <a:srgbClr val="0070C0"/>
                </a:solidFill>
                <a:latin typeface="BIZ UDPゴシック" panose="020B0400000000000000" pitchFamily="50" charset="-128"/>
                <a:ea typeface="BIZ UDPゴシック" panose="020B0400000000000000" pitchFamily="50" charset="-128"/>
              </a:rPr>
              <a:t>電子媒体届出総括表</a:t>
            </a:r>
            <a:r>
              <a:rPr kumimoji="1" lang="en-US" altLang="ja-JP" sz="1000" b="1" dirty="0">
                <a:solidFill>
                  <a:srgbClr val="0070C0"/>
                </a:solidFill>
                <a:latin typeface="BIZ UDPゴシック" panose="020B0400000000000000" pitchFamily="50" charset="-128"/>
                <a:ea typeface="BIZ UDPゴシック" panose="020B0400000000000000" pitchFamily="50" charset="-128"/>
              </a:rPr>
              <a:t>.pdf</a:t>
            </a:r>
            <a:endParaRPr kumimoji="1" lang="en-US" altLang="ja-JP" sz="900" b="1" dirty="0">
              <a:solidFill>
                <a:srgbClr val="0070C0"/>
              </a:solidFill>
              <a:latin typeface="BIZ UDPゴシック" panose="020B0400000000000000" pitchFamily="50" charset="-128"/>
              <a:ea typeface="BIZ UDPゴシック" panose="020B0400000000000000" pitchFamily="50" charset="-128"/>
            </a:endParaRPr>
          </a:p>
          <a:p>
            <a:r>
              <a:rPr kumimoji="1" lang="en-US" altLang="ja-JP" sz="700" dirty="0">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ｐｄｆが拡張子のファイルのみアップロードできます</a:t>
            </a:r>
            <a:endParaRPr kumimoji="1" lang="en-US" altLang="ja-JP" sz="700" dirty="0">
              <a:latin typeface="BIZ UDPゴシック" panose="020B0400000000000000" pitchFamily="50" charset="-128"/>
              <a:ea typeface="BIZ UDPゴシック" panose="020B0400000000000000" pitchFamily="50" charset="-128"/>
            </a:endParaRPr>
          </a:p>
          <a:p>
            <a:pPr>
              <a:lnSpc>
                <a:spcPct val="150000"/>
              </a:lnSpc>
            </a:pPr>
            <a:endParaRPr kumimoji="1" lang="en-US" altLang="ja-JP" sz="700" b="1" dirty="0">
              <a:solidFill>
                <a:srgbClr val="FF0000"/>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900" dirty="0">
                <a:latin typeface="BIZ UDPゴシック" panose="020B0400000000000000" pitchFamily="50" charset="-128"/>
                <a:ea typeface="BIZ UDPゴシック" panose="020B0400000000000000" pitchFamily="50" charset="-128"/>
              </a:rPr>
              <a:t>追加で</a:t>
            </a:r>
            <a:r>
              <a:rPr kumimoji="1" lang="ja-JP" altLang="en-US" sz="900" b="1" dirty="0">
                <a:solidFill>
                  <a:srgbClr val="FF0000"/>
                </a:solidFill>
                <a:latin typeface="BIZ UDPゴシック" panose="020B0400000000000000" pitchFamily="50" charset="-128"/>
                <a:ea typeface="BIZ UDPゴシック" panose="020B0400000000000000" pitchFamily="50" charset="-128"/>
              </a:rPr>
              <a:t>添付資料</a:t>
            </a:r>
            <a:r>
              <a:rPr kumimoji="1" lang="ja-JP" altLang="en-US" sz="900" dirty="0">
                <a:latin typeface="BIZ UDPゴシック" panose="020B0400000000000000" pitchFamily="50" charset="-128"/>
                <a:ea typeface="BIZ UDPゴシック" panose="020B0400000000000000" pitchFamily="50" charset="-128"/>
              </a:rPr>
              <a:t>の提出が必要な申請は</a:t>
            </a:r>
            <a:r>
              <a:rPr kumimoji="1" lang="ja-JP" altLang="en-US" sz="900" b="1" dirty="0">
                <a:latin typeface="BIZ UDPゴシック" panose="020B0400000000000000" pitchFamily="50" charset="-128"/>
                <a:ea typeface="BIZ UDPゴシック" panose="020B0400000000000000" pitchFamily="50" charset="-128"/>
              </a:rPr>
              <a:t>、</a:t>
            </a:r>
            <a:endParaRPr kumimoji="1" lang="en-US" altLang="ja-JP" sz="9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900" dirty="0">
                <a:latin typeface="BIZ UDPゴシック" panose="020B0400000000000000" pitchFamily="50" charset="-128"/>
                <a:ea typeface="BIZ UDPゴシック" panose="020B0400000000000000" pitchFamily="50" charset="-128"/>
              </a:rPr>
              <a:t>別途</a:t>
            </a:r>
            <a:r>
              <a:rPr kumimoji="1" lang="ja-JP" altLang="en-US" sz="900" b="1" dirty="0">
                <a:solidFill>
                  <a:schemeClr val="bg1"/>
                </a:solidFill>
                <a:highlight>
                  <a:srgbClr val="800080"/>
                </a:highlight>
                <a:latin typeface="BIZ UDPゴシック" panose="020B0400000000000000" pitchFamily="50" charset="-128"/>
                <a:ea typeface="BIZ UDPゴシック" panose="020B0400000000000000" pitchFamily="50" charset="-128"/>
              </a:rPr>
              <a:t>「ファイル共有アップロード」</a:t>
            </a:r>
            <a:r>
              <a:rPr kumimoji="1" lang="ja-JP" altLang="en-US" sz="900" dirty="0">
                <a:latin typeface="BIZ UDPゴシック" panose="020B0400000000000000" pitchFamily="50" charset="-128"/>
                <a:ea typeface="BIZ UDPゴシック" panose="020B0400000000000000" pitchFamily="50" charset="-128"/>
              </a:rPr>
              <a:t>より</a:t>
            </a:r>
            <a:endParaRPr kumimoji="1" lang="en-US" altLang="ja-JP" sz="900"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900" dirty="0">
                <a:latin typeface="BIZ UDPゴシック" panose="020B0400000000000000" pitchFamily="50" charset="-128"/>
                <a:ea typeface="BIZ UDPゴシック" panose="020B0400000000000000" pitchFamily="50" charset="-128"/>
              </a:rPr>
              <a:t>アップロードし提出してください</a:t>
            </a:r>
            <a:endParaRPr kumimoji="1" lang="en-US" altLang="ja-JP" sz="1000" b="1" dirty="0">
              <a:solidFill>
                <a:srgbClr val="FF0000"/>
              </a:solidFill>
              <a:latin typeface="BIZ UDPゴシック" panose="020B0400000000000000" pitchFamily="50" charset="-128"/>
              <a:ea typeface="BIZ UDPゴシック" panose="020B0400000000000000" pitchFamily="50" charset="-128"/>
            </a:endParaRPr>
          </a:p>
        </p:txBody>
      </p:sp>
      <p:sp>
        <p:nvSpPr>
          <p:cNvPr id="5" name="楕円 4">
            <a:extLst>
              <a:ext uri="{FF2B5EF4-FFF2-40B4-BE49-F238E27FC236}">
                <a16:creationId xmlns:a16="http://schemas.microsoft.com/office/drawing/2014/main" id="{8202FFA7-736E-9C9E-60F7-92FAAC02F8C7}"/>
              </a:ext>
            </a:extLst>
          </p:cNvPr>
          <p:cNvSpPr/>
          <p:nvPr/>
        </p:nvSpPr>
        <p:spPr>
          <a:xfrm>
            <a:off x="478445" y="1392696"/>
            <a:ext cx="684149" cy="250841"/>
          </a:xfrm>
          <a:prstGeom prst="ellipse">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楕円 6">
            <a:extLst>
              <a:ext uri="{FF2B5EF4-FFF2-40B4-BE49-F238E27FC236}">
                <a16:creationId xmlns:a16="http://schemas.microsoft.com/office/drawing/2014/main" id="{14658682-19DA-40E1-AA5C-46274BBB21B7}"/>
              </a:ext>
            </a:extLst>
          </p:cNvPr>
          <p:cNvSpPr/>
          <p:nvPr/>
        </p:nvSpPr>
        <p:spPr>
          <a:xfrm>
            <a:off x="478445" y="1676431"/>
            <a:ext cx="684149" cy="225611"/>
          </a:xfrm>
          <a:prstGeom prst="ellipse">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558E812F-23CF-A5F8-DFB5-828487AC8B61}"/>
              </a:ext>
            </a:extLst>
          </p:cNvPr>
          <p:cNvSpPr/>
          <p:nvPr/>
        </p:nvSpPr>
        <p:spPr>
          <a:xfrm>
            <a:off x="420925" y="2756349"/>
            <a:ext cx="519601" cy="257544"/>
          </a:xfrm>
          <a:prstGeom prst="ellipse">
            <a:avLst/>
          </a:prstGeom>
          <a:noFill/>
          <a:ln w="2857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D11358A1-8BC8-634A-533E-FF6C61B19282}"/>
              </a:ext>
            </a:extLst>
          </p:cNvPr>
          <p:cNvSpPr txBox="1"/>
          <p:nvPr/>
        </p:nvSpPr>
        <p:spPr>
          <a:xfrm>
            <a:off x="1741188" y="2704730"/>
            <a:ext cx="3207547" cy="646331"/>
          </a:xfrm>
          <a:prstGeom prst="rect">
            <a:avLst/>
          </a:prstGeom>
          <a:solidFill>
            <a:srgbClr val="FFFF00"/>
          </a:solidFill>
          <a:ln w="19050">
            <a:solidFill>
              <a:srgbClr val="0070C0"/>
            </a:solidFill>
          </a:ln>
        </p:spPr>
        <p:txBody>
          <a:bodyPr wrap="square" rtlCol="0">
            <a:spAutoFit/>
          </a:bodyPr>
          <a:lstStyle/>
          <a:p>
            <a:r>
              <a:rPr kumimoji="1" lang="ja-JP" altLang="en-US" sz="900" b="1" dirty="0">
                <a:solidFill>
                  <a:srgbClr val="FF0000"/>
                </a:solidFill>
                <a:latin typeface="BIZ UDP明朝 Medium" panose="02020500000000000000" pitchFamily="18" charset="-128"/>
                <a:ea typeface="BIZ UDP明朝 Medium" panose="02020500000000000000" pitchFamily="18" charset="-128"/>
              </a:rPr>
              <a:t>≪注意≫</a:t>
            </a:r>
            <a:endParaRPr kumimoji="1" lang="en-US" altLang="ja-JP" sz="900" b="1" dirty="0">
              <a:solidFill>
                <a:srgbClr val="FF0000"/>
              </a:solidFill>
              <a:latin typeface="BIZ UDP明朝 Medium" panose="02020500000000000000" pitchFamily="18" charset="-128"/>
              <a:ea typeface="BIZ UDP明朝 Medium" panose="02020500000000000000" pitchFamily="18" charset="-128"/>
            </a:endParaRPr>
          </a:p>
          <a:p>
            <a:r>
              <a:rPr kumimoji="1" lang="ja-JP" altLang="en-US" sz="900" b="1" dirty="0">
                <a:latin typeface="BIZ UDP明朝 Medium" panose="02020500000000000000" pitchFamily="18" charset="-128"/>
                <a:ea typeface="BIZ UDP明朝 Medium" panose="02020500000000000000" pitchFamily="18" charset="-128"/>
              </a:rPr>
              <a:t>メモに記載した内容は健保へ共有されません</a:t>
            </a:r>
            <a:endParaRPr kumimoji="1" lang="en-US" altLang="ja-JP" sz="900" b="1" dirty="0">
              <a:latin typeface="BIZ UDP明朝 Medium" panose="02020500000000000000" pitchFamily="18" charset="-128"/>
              <a:ea typeface="BIZ UDP明朝 Medium" panose="02020500000000000000" pitchFamily="18" charset="-128"/>
            </a:endParaRPr>
          </a:p>
          <a:p>
            <a:r>
              <a:rPr kumimoji="1" lang="ja-JP" altLang="en-US" sz="900" b="1" dirty="0">
                <a:latin typeface="BIZ UDP明朝 Medium" panose="02020500000000000000" pitchFamily="18" charset="-128"/>
                <a:ea typeface="BIZ UDP明朝 Medium" panose="02020500000000000000" pitchFamily="18" charset="-128"/>
              </a:rPr>
              <a:t>事業所様でご活用ください。</a:t>
            </a:r>
            <a:endParaRPr kumimoji="1" lang="en-US" altLang="ja-JP" sz="900" b="1" dirty="0">
              <a:latin typeface="BIZ UDP明朝 Medium" panose="02020500000000000000" pitchFamily="18" charset="-128"/>
              <a:ea typeface="BIZ UDP明朝 Medium" panose="02020500000000000000" pitchFamily="18" charset="-128"/>
            </a:endParaRPr>
          </a:p>
          <a:p>
            <a:r>
              <a:rPr kumimoji="1" lang="ja-JP" altLang="en-US" sz="900" b="1" dirty="0">
                <a:latin typeface="BIZ UDP明朝 Medium" panose="02020500000000000000" pitchFamily="18" charset="-128"/>
                <a:ea typeface="BIZ UDP明朝 Medium" panose="02020500000000000000" pitchFamily="18" charset="-128"/>
              </a:rPr>
              <a:t>使用例　：　令和●年●月　月額変更届（従業員氏名分）など</a:t>
            </a:r>
            <a:endParaRPr kumimoji="1" lang="en-US" altLang="ja-JP" sz="900" b="1" dirty="0">
              <a:latin typeface="BIZ UDP明朝 Medium" panose="02020500000000000000" pitchFamily="18" charset="-128"/>
              <a:ea typeface="BIZ UDP明朝 Medium" panose="02020500000000000000" pitchFamily="18" charset="-128"/>
            </a:endParaRPr>
          </a:p>
        </p:txBody>
      </p:sp>
      <p:cxnSp>
        <p:nvCxnSpPr>
          <p:cNvPr id="17" name="直線コネクタ 16">
            <a:extLst>
              <a:ext uri="{FF2B5EF4-FFF2-40B4-BE49-F238E27FC236}">
                <a16:creationId xmlns:a16="http://schemas.microsoft.com/office/drawing/2014/main" id="{0F9550A2-B9A5-E157-B054-D4E71DC04031}"/>
              </a:ext>
            </a:extLst>
          </p:cNvPr>
          <p:cNvCxnSpPr>
            <a:cxnSpLocks/>
          </p:cNvCxnSpPr>
          <p:nvPr/>
        </p:nvCxnSpPr>
        <p:spPr>
          <a:xfrm>
            <a:off x="1726252" y="2460522"/>
            <a:ext cx="1759689" cy="0"/>
          </a:xfrm>
          <a:prstGeom prst="line">
            <a:avLst/>
          </a:prstGeom>
        </p:spPr>
        <p:style>
          <a:lnRef idx="2">
            <a:schemeClr val="accent1"/>
          </a:lnRef>
          <a:fillRef idx="0">
            <a:schemeClr val="accent1"/>
          </a:fillRef>
          <a:effectRef idx="1">
            <a:schemeClr val="accent1"/>
          </a:effectRef>
          <a:fontRef idx="minor">
            <a:schemeClr val="tx1"/>
          </a:fontRef>
        </p:style>
      </p:cxnSp>
      <p:pic>
        <p:nvPicPr>
          <p:cNvPr id="26" name="図 25">
            <a:extLst>
              <a:ext uri="{FF2B5EF4-FFF2-40B4-BE49-F238E27FC236}">
                <a16:creationId xmlns:a16="http://schemas.microsoft.com/office/drawing/2014/main" id="{D816E3D0-05EB-2662-35A8-B02042BF4D01}"/>
              </a:ext>
            </a:extLst>
          </p:cNvPr>
          <p:cNvPicPr>
            <a:picLocks noChangeAspect="1"/>
          </p:cNvPicPr>
          <p:nvPr/>
        </p:nvPicPr>
        <p:blipFill>
          <a:blip r:embed="rId7"/>
          <a:srcRect l="2776" t="68066" r="3362" b="4756"/>
          <a:stretch>
            <a:fillRect/>
          </a:stretch>
        </p:blipFill>
        <p:spPr>
          <a:xfrm>
            <a:off x="341802" y="4660424"/>
            <a:ext cx="6437007" cy="1157274"/>
          </a:xfrm>
          <a:prstGeom prst="rect">
            <a:avLst/>
          </a:prstGeom>
        </p:spPr>
      </p:pic>
      <p:sp>
        <p:nvSpPr>
          <p:cNvPr id="27" name="四角形: 角を丸くする 26">
            <a:extLst>
              <a:ext uri="{FF2B5EF4-FFF2-40B4-BE49-F238E27FC236}">
                <a16:creationId xmlns:a16="http://schemas.microsoft.com/office/drawing/2014/main" id="{37BC6A7F-82CD-AA80-FDA5-2ADFBFDEDC20}"/>
              </a:ext>
            </a:extLst>
          </p:cNvPr>
          <p:cNvSpPr/>
          <p:nvPr/>
        </p:nvSpPr>
        <p:spPr>
          <a:xfrm>
            <a:off x="5561021" y="4634661"/>
            <a:ext cx="557073" cy="976617"/>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四角形: 角を丸くする 28">
            <a:extLst>
              <a:ext uri="{FF2B5EF4-FFF2-40B4-BE49-F238E27FC236}">
                <a16:creationId xmlns:a16="http://schemas.microsoft.com/office/drawing/2014/main" id="{2C4954B3-8EEE-4930-4E5E-3E6B11F441DA}"/>
              </a:ext>
            </a:extLst>
          </p:cNvPr>
          <p:cNvSpPr/>
          <p:nvPr/>
        </p:nvSpPr>
        <p:spPr>
          <a:xfrm>
            <a:off x="6198185" y="4660424"/>
            <a:ext cx="416172" cy="852099"/>
          </a:xfrm>
          <a:prstGeom prst="roundRect">
            <a:avLst>
              <a:gd name="adj" fmla="val 6342"/>
            </a:avLst>
          </a:prstGeom>
          <a:noFill/>
          <a:ln w="28575">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2" name="テキスト ボックス 31">
            <a:extLst>
              <a:ext uri="{FF2B5EF4-FFF2-40B4-BE49-F238E27FC236}">
                <a16:creationId xmlns:a16="http://schemas.microsoft.com/office/drawing/2014/main" id="{92125BB5-B3FE-A434-569B-719604CD1599}"/>
              </a:ext>
            </a:extLst>
          </p:cNvPr>
          <p:cNvSpPr txBox="1"/>
          <p:nvPr/>
        </p:nvSpPr>
        <p:spPr>
          <a:xfrm>
            <a:off x="654910" y="5873249"/>
            <a:ext cx="5184647" cy="230832"/>
          </a:xfrm>
          <a:prstGeom prst="rect">
            <a:avLst/>
          </a:prstGeom>
          <a:solidFill>
            <a:srgbClr val="FFFF00"/>
          </a:solidFill>
          <a:ln w="19050">
            <a:solidFill>
              <a:srgbClr val="0070C0"/>
            </a:solidFill>
          </a:ln>
        </p:spPr>
        <p:txBody>
          <a:bodyPr wrap="square" rtlCol="0">
            <a:spAutoFit/>
          </a:bodyPr>
          <a:lstStyle/>
          <a:p>
            <a:r>
              <a:rPr kumimoji="1" lang="ja-JP" altLang="en-US" sz="900" b="1" dirty="0">
                <a:latin typeface="BIZ UDP明朝 Medium" panose="02020500000000000000" pitchFamily="18" charset="-128"/>
                <a:ea typeface="BIZ UDP明朝 Medium" panose="02020500000000000000" pitchFamily="18" charset="-128"/>
              </a:rPr>
              <a:t>ステータスが</a:t>
            </a:r>
            <a:r>
              <a:rPr kumimoji="1" lang="ja-JP" altLang="en-US" sz="900" b="1" dirty="0">
                <a:solidFill>
                  <a:srgbClr val="0070C0"/>
                </a:solidFill>
                <a:latin typeface="BIZ UDP明朝 Medium" panose="02020500000000000000" pitchFamily="18" charset="-128"/>
                <a:ea typeface="BIZ UDP明朝 Medium" panose="02020500000000000000" pitchFamily="18" charset="-128"/>
              </a:rPr>
              <a:t>「未処理」</a:t>
            </a:r>
            <a:r>
              <a:rPr kumimoji="1" lang="ja-JP" altLang="en-US" sz="900" b="1" dirty="0">
                <a:latin typeface="BIZ UDP明朝 Medium" panose="02020500000000000000" pitchFamily="18" charset="-128"/>
                <a:ea typeface="BIZ UDP明朝 Medium" panose="02020500000000000000" pitchFamily="18" charset="-128"/>
              </a:rPr>
              <a:t>の場合に限り、削除をクリックすることで</a:t>
            </a:r>
            <a:r>
              <a:rPr kumimoji="1" lang="ja-JP" altLang="en-US" sz="900" b="1" dirty="0">
                <a:solidFill>
                  <a:srgbClr val="FF0000"/>
                </a:solidFill>
                <a:latin typeface="BIZ UDP明朝 Medium" panose="02020500000000000000" pitchFamily="18" charset="-128"/>
                <a:ea typeface="BIZ UDP明朝 Medium" panose="02020500000000000000" pitchFamily="18" charset="-128"/>
              </a:rPr>
              <a:t>届出した申請</a:t>
            </a:r>
            <a:r>
              <a:rPr kumimoji="1" lang="ja-JP" altLang="en-US" sz="900" b="1" dirty="0">
                <a:latin typeface="BIZ UDP明朝 Medium" panose="02020500000000000000" pitchFamily="18" charset="-128"/>
                <a:ea typeface="BIZ UDP明朝 Medium" panose="02020500000000000000" pitchFamily="18" charset="-128"/>
              </a:rPr>
              <a:t>を</a:t>
            </a:r>
            <a:r>
              <a:rPr kumimoji="1" lang="ja-JP" altLang="en-US" sz="900" b="1" dirty="0">
                <a:solidFill>
                  <a:srgbClr val="FF0000"/>
                </a:solidFill>
                <a:latin typeface="BIZ UDP明朝 Medium" panose="02020500000000000000" pitchFamily="18" charset="-128"/>
                <a:ea typeface="BIZ UDP明朝 Medium" panose="02020500000000000000" pitchFamily="18" charset="-128"/>
              </a:rPr>
              <a:t>削除</a:t>
            </a:r>
            <a:r>
              <a:rPr kumimoji="1" lang="ja-JP" altLang="en-US" sz="900" b="1" dirty="0">
                <a:latin typeface="BIZ UDP明朝 Medium" panose="02020500000000000000" pitchFamily="18" charset="-128"/>
                <a:ea typeface="BIZ UDP明朝 Medium" panose="02020500000000000000" pitchFamily="18" charset="-128"/>
              </a:rPr>
              <a:t>することができます</a:t>
            </a:r>
            <a:endParaRPr kumimoji="1" lang="en-US" altLang="ja-JP" sz="900" b="1" dirty="0">
              <a:latin typeface="BIZ UDP明朝 Medium" panose="02020500000000000000" pitchFamily="18" charset="-128"/>
              <a:ea typeface="BIZ UDP明朝 Medium" panose="02020500000000000000" pitchFamily="18" charset="-128"/>
            </a:endParaRPr>
          </a:p>
        </p:txBody>
      </p:sp>
      <p:cxnSp>
        <p:nvCxnSpPr>
          <p:cNvPr id="38" name="直線矢印コネクタ 37">
            <a:extLst>
              <a:ext uri="{FF2B5EF4-FFF2-40B4-BE49-F238E27FC236}">
                <a16:creationId xmlns:a16="http://schemas.microsoft.com/office/drawing/2014/main" id="{230A94A9-53B8-CD04-E6EB-3B76558E3119}"/>
              </a:ext>
            </a:extLst>
          </p:cNvPr>
          <p:cNvCxnSpPr>
            <a:cxnSpLocks/>
          </p:cNvCxnSpPr>
          <p:nvPr/>
        </p:nvCxnSpPr>
        <p:spPr>
          <a:xfrm flipV="1">
            <a:off x="6406271" y="5525586"/>
            <a:ext cx="0" cy="496389"/>
          </a:xfrm>
          <a:prstGeom prst="straightConnector1">
            <a:avLst/>
          </a:prstGeom>
          <a:ln w="31750">
            <a:solidFill>
              <a:srgbClr val="0070C0"/>
            </a:solidFill>
            <a:tailEnd type="triangle"/>
          </a:ln>
        </p:spPr>
        <p:style>
          <a:lnRef idx="2">
            <a:schemeClr val="accent1"/>
          </a:lnRef>
          <a:fillRef idx="0">
            <a:schemeClr val="accent1"/>
          </a:fillRef>
          <a:effectRef idx="1">
            <a:schemeClr val="accent1"/>
          </a:effectRef>
          <a:fontRef idx="minor">
            <a:schemeClr val="tx1"/>
          </a:fontRef>
        </p:style>
      </p:cxnSp>
      <p:sp>
        <p:nvSpPr>
          <p:cNvPr id="43" name="楕円 42">
            <a:extLst>
              <a:ext uri="{FF2B5EF4-FFF2-40B4-BE49-F238E27FC236}">
                <a16:creationId xmlns:a16="http://schemas.microsoft.com/office/drawing/2014/main" id="{95DB2D61-29ED-B5F8-2AD2-79BF57C7340E}"/>
              </a:ext>
            </a:extLst>
          </p:cNvPr>
          <p:cNvSpPr/>
          <p:nvPr/>
        </p:nvSpPr>
        <p:spPr>
          <a:xfrm>
            <a:off x="2174688" y="3651620"/>
            <a:ext cx="1198568" cy="326165"/>
          </a:xfrm>
          <a:prstGeom prst="ellipse">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4" name="矢印: 下 43">
            <a:extLst>
              <a:ext uri="{FF2B5EF4-FFF2-40B4-BE49-F238E27FC236}">
                <a16:creationId xmlns:a16="http://schemas.microsoft.com/office/drawing/2014/main" id="{CE558D7B-A216-9AF9-7993-E2D89FF27106}"/>
              </a:ext>
            </a:extLst>
          </p:cNvPr>
          <p:cNvSpPr/>
          <p:nvPr/>
        </p:nvSpPr>
        <p:spPr>
          <a:xfrm>
            <a:off x="2595750" y="4003976"/>
            <a:ext cx="326572" cy="303837"/>
          </a:xfrm>
          <a:prstGeom prst="downArrow">
            <a:avLst>
              <a:gd name="adj1" fmla="val 50001"/>
              <a:gd name="adj2" fmla="val 50000"/>
            </a:avLst>
          </a:prstGeom>
          <a:gradFill>
            <a:gsLst>
              <a:gs pos="0">
                <a:srgbClr val="FF0000"/>
              </a:gs>
              <a:gs pos="100000">
                <a:schemeClr val="bg1">
                  <a:lumMod val="85000"/>
                </a:schemeClr>
              </a:gs>
            </a:gsLst>
          </a:gradFill>
          <a:ln>
            <a:gradFill flip="none" rotWithShape="1">
              <a:gsLst>
                <a:gs pos="0">
                  <a:schemeClr val="accent1">
                    <a:lumMod val="5000"/>
                    <a:lumOff val="95000"/>
                  </a:schemeClr>
                </a:gs>
                <a:gs pos="25000">
                  <a:schemeClr val="tx1"/>
                </a:gs>
                <a:gs pos="100000">
                  <a:schemeClr val="tx1"/>
                </a:gs>
              </a:gsLst>
              <a:lin ang="540000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3" name="正方形/長方形 52">
            <a:extLst>
              <a:ext uri="{FF2B5EF4-FFF2-40B4-BE49-F238E27FC236}">
                <a16:creationId xmlns:a16="http://schemas.microsoft.com/office/drawing/2014/main" id="{437A76C9-6779-E62B-3F44-0AFA77612DC2}"/>
              </a:ext>
            </a:extLst>
          </p:cNvPr>
          <p:cNvSpPr/>
          <p:nvPr/>
        </p:nvSpPr>
        <p:spPr>
          <a:xfrm>
            <a:off x="1796487" y="3828946"/>
            <a:ext cx="1076695" cy="59425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100" dirty="0">
                <a:solidFill>
                  <a:schemeClr val="bg1"/>
                </a:solidFill>
                <a:highlight>
                  <a:srgbClr val="FF0000"/>
                </a:highlight>
                <a:latin typeface="UD Digi Kyokasho NK-R" panose="02020400000000000000" pitchFamily="18" charset="-128"/>
                <a:ea typeface="UD Digi Kyokasho NK-R" panose="02020400000000000000" pitchFamily="18" charset="-128"/>
              </a:rPr>
              <a:t>届出完了</a:t>
            </a:r>
          </a:p>
        </p:txBody>
      </p:sp>
    </p:spTree>
    <p:extLst>
      <p:ext uri="{BB962C8B-B14F-4D97-AF65-F5344CB8AC3E}">
        <p14:creationId xmlns:p14="http://schemas.microsoft.com/office/powerpoint/2010/main" val="442799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4B64F880-8B4D-4E03-BA11-A18EEFC1D572}"/>
              </a:ext>
            </a:extLst>
          </p:cNvPr>
          <p:cNvSpPr txBox="1"/>
          <p:nvPr/>
        </p:nvSpPr>
        <p:spPr>
          <a:xfrm>
            <a:off x="211138" y="244732"/>
            <a:ext cx="4081567" cy="2154436"/>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●ファイル共有アップロード</a:t>
            </a:r>
            <a:r>
              <a:rPr lang="en-US" altLang="ja-JP" sz="2400" dirty="0">
                <a:solidFill>
                  <a:srgbClr val="0070C0"/>
                </a:solidFill>
                <a:latin typeface="BIZ UDPゴシック" panose="020B0400000000000000" pitchFamily="50" charset="-128"/>
                <a:ea typeface="BIZ UDPゴシック" panose="020B0400000000000000" pitchFamily="50" charset="-128"/>
              </a:rPr>
              <a:t> </a:t>
            </a:r>
            <a:r>
              <a:rPr lang="ja-JP" altLang="en-US" sz="2400" dirty="0">
                <a:solidFill>
                  <a:srgbClr val="0070C0"/>
                </a:solidFill>
                <a:latin typeface="BIZ UDPゴシック" panose="020B0400000000000000" pitchFamily="50" charset="-128"/>
                <a:ea typeface="BIZ UDPゴシック" panose="020B0400000000000000" pitchFamily="50" charset="-128"/>
              </a:rPr>
              <a:t> </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lang="ja-JP" altLang="en-US" sz="2400" dirty="0">
                <a:solidFill>
                  <a:srgbClr val="0070C0"/>
                </a:solidFill>
                <a:latin typeface="BIZ UDPゴシック" panose="020B0400000000000000" pitchFamily="50" charset="-128"/>
                <a:ea typeface="BIZ UDPゴシック" panose="020B0400000000000000" pitchFamily="50" charset="-128"/>
              </a:rPr>
              <a:t>　　</a:t>
            </a:r>
            <a:r>
              <a:rPr lang="ja-JP" altLang="en-US" sz="2000" dirty="0">
                <a:solidFill>
                  <a:schemeClr val="bg1"/>
                </a:solidFill>
                <a:highlight>
                  <a:srgbClr val="800080"/>
                </a:highlight>
                <a:latin typeface="BIZ UDPゴシック" panose="020B0400000000000000" pitchFamily="50" charset="-128"/>
                <a:ea typeface="BIZ UDPゴシック" panose="020B0400000000000000" pitchFamily="50" charset="-128"/>
              </a:rPr>
              <a:t>健保へファイルを送る場合　　</a:t>
            </a:r>
            <a:endParaRPr lang="en-US" altLang="ja-JP" sz="2400" dirty="0">
              <a:solidFill>
                <a:schemeClr val="bg1"/>
              </a:solidFill>
              <a:highlight>
                <a:srgbClr val="800080"/>
              </a:highlight>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pic>
        <p:nvPicPr>
          <p:cNvPr id="2" name="図 1">
            <a:extLst>
              <a:ext uri="{FF2B5EF4-FFF2-40B4-BE49-F238E27FC236}">
                <a16:creationId xmlns:a16="http://schemas.microsoft.com/office/drawing/2014/main" id="{0351A4EF-50D8-6C2D-C9D2-A79869E5BE30}"/>
              </a:ext>
            </a:extLst>
          </p:cNvPr>
          <p:cNvPicPr>
            <a:picLocks noChangeAspect="1"/>
          </p:cNvPicPr>
          <p:nvPr/>
        </p:nvPicPr>
        <p:blipFill rotWithShape="1">
          <a:blip r:embed="rId2"/>
          <a:srcRect l="11601" t="10751" r="11364" b="54807"/>
          <a:stretch/>
        </p:blipFill>
        <p:spPr>
          <a:xfrm>
            <a:off x="824661" y="5991757"/>
            <a:ext cx="4887923" cy="1360771"/>
          </a:xfrm>
          <a:prstGeom prst="rect">
            <a:avLst/>
          </a:prstGeom>
        </p:spPr>
      </p:pic>
      <p:pic>
        <p:nvPicPr>
          <p:cNvPr id="3" name="図 2" descr="グラフィカル ユーザー インターフェイス&#10;&#10;AI 生成コンテンツは誤りを含む可能性があります。">
            <a:extLst>
              <a:ext uri="{FF2B5EF4-FFF2-40B4-BE49-F238E27FC236}">
                <a16:creationId xmlns:a16="http://schemas.microsoft.com/office/drawing/2014/main" id="{54B7AF47-6D6D-616A-8916-0D766C03E512}"/>
              </a:ext>
            </a:extLst>
          </p:cNvPr>
          <p:cNvPicPr>
            <a:picLocks noChangeAspect="1"/>
          </p:cNvPicPr>
          <p:nvPr/>
        </p:nvPicPr>
        <p:blipFill rotWithShape="1">
          <a:blip r:embed="rId3"/>
          <a:srcRect l="22083" t="51955" r="22500"/>
          <a:stretch/>
        </p:blipFill>
        <p:spPr>
          <a:xfrm>
            <a:off x="731459" y="7281762"/>
            <a:ext cx="5008990" cy="2307053"/>
          </a:xfrm>
          <a:prstGeom prst="rect">
            <a:avLst/>
          </a:prstGeom>
        </p:spPr>
      </p:pic>
      <p:sp>
        <p:nvSpPr>
          <p:cNvPr id="4" name="正方形/長方形 3">
            <a:extLst>
              <a:ext uri="{FF2B5EF4-FFF2-40B4-BE49-F238E27FC236}">
                <a16:creationId xmlns:a16="http://schemas.microsoft.com/office/drawing/2014/main" id="{5E22E399-02C9-DBD6-07F3-66A2F446CEBD}"/>
              </a:ext>
            </a:extLst>
          </p:cNvPr>
          <p:cNvSpPr/>
          <p:nvPr/>
        </p:nvSpPr>
        <p:spPr>
          <a:xfrm>
            <a:off x="1052506" y="7567548"/>
            <a:ext cx="841178" cy="839852"/>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F85B00C-7483-F249-5C46-59DED0F44A3F}"/>
              </a:ext>
            </a:extLst>
          </p:cNvPr>
          <p:cNvSpPr txBox="1"/>
          <p:nvPr/>
        </p:nvSpPr>
        <p:spPr>
          <a:xfrm>
            <a:off x="2006754" y="7261904"/>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7" name="矢印: 下 6">
            <a:extLst>
              <a:ext uri="{FF2B5EF4-FFF2-40B4-BE49-F238E27FC236}">
                <a16:creationId xmlns:a16="http://schemas.microsoft.com/office/drawing/2014/main" id="{CD75DF15-DB78-5AE2-FAC1-0C1998FCC343}"/>
              </a:ext>
            </a:extLst>
          </p:cNvPr>
          <p:cNvSpPr/>
          <p:nvPr/>
        </p:nvSpPr>
        <p:spPr>
          <a:xfrm rot="3231208">
            <a:off x="1786003" y="7424004"/>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9" name="正方形/長方形 18">
            <a:extLst>
              <a:ext uri="{FF2B5EF4-FFF2-40B4-BE49-F238E27FC236}">
                <a16:creationId xmlns:a16="http://schemas.microsoft.com/office/drawing/2014/main" id="{81CFA07A-513E-7343-3800-F7B09AFDC998}"/>
              </a:ext>
            </a:extLst>
          </p:cNvPr>
          <p:cNvSpPr/>
          <p:nvPr/>
        </p:nvSpPr>
        <p:spPr>
          <a:xfrm>
            <a:off x="457136" y="5572780"/>
            <a:ext cx="5854700"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①「ファイル共有アップロード」をクリック</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sp>
        <p:nvSpPr>
          <p:cNvPr id="20" name="正方形/長方形 19">
            <a:extLst>
              <a:ext uri="{FF2B5EF4-FFF2-40B4-BE49-F238E27FC236}">
                <a16:creationId xmlns:a16="http://schemas.microsoft.com/office/drawing/2014/main" id="{2E36346C-24DE-8C0B-0781-88ECB5D5E3A8}"/>
              </a:ext>
            </a:extLst>
          </p:cNvPr>
          <p:cNvSpPr/>
          <p:nvPr/>
        </p:nvSpPr>
        <p:spPr>
          <a:xfrm>
            <a:off x="711591" y="5991757"/>
            <a:ext cx="5081060" cy="3677997"/>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6" name="Footer Placeholder 4">
            <a:extLst>
              <a:ext uri="{FF2B5EF4-FFF2-40B4-BE49-F238E27FC236}">
                <a16:creationId xmlns:a16="http://schemas.microsoft.com/office/drawing/2014/main" id="{2C4A5EB1-9E84-4EDD-A077-B8F4695D0203}"/>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18</a:t>
            </a:fld>
            <a:endParaRPr lang="en-US" dirty="0"/>
          </a:p>
        </p:txBody>
      </p:sp>
      <p:pic>
        <p:nvPicPr>
          <p:cNvPr id="8" name="図 7">
            <a:extLst>
              <a:ext uri="{FF2B5EF4-FFF2-40B4-BE49-F238E27FC236}">
                <a16:creationId xmlns:a16="http://schemas.microsoft.com/office/drawing/2014/main" id="{83F7FEA7-AD6F-4C24-A8E0-905C66CAE48C}"/>
              </a:ext>
            </a:extLst>
          </p:cNvPr>
          <p:cNvPicPr>
            <a:picLocks noChangeAspect="1"/>
          </p:cNvPicPr>
          <p:nvPr/>
        </p:nvPicPr>
        <p:blipFill rotWithShape="1">
          <a:blip r:embed="rId4"/>
          <a:srcRect r="81559" b="94139"/>
          <a:stretch/>
        </p:blipFill>
        <p:spPr>
          <a:xfrm>
            <a:off x="236113" y="1164468"/>
            <a:ext cx="1379076" cy="422268"/>
          </a:xfrm>
          <a:prstGeom prst="rect">
            <a:avLst/>
          </a:prstGeom>
        </p:spPr>
      </p:pic>
      <p:sp>
        <p:nvSpPr>
          <p:cNvPr id="5" name="テキスト ボックス 4">
            <a:extLst>
              <a:ext uri="{FF2B5EF4-FFF2-40B4-BE49-F238E27FC236}">
                <a16:creationId xmlns:a16="http://schemas.microsoft.com/office/drawing/2014/main" id="{C86B8259-9D80-40E9-9C42-51F356E5EA12}"/>
              </a:ext>
            </a:extLst>
          </p:cNvPr>
          <p:cNvSpPr txBox="1"/>
          <p:nvPr/>
        </p:nvSpPr>
        <p:spPr>
          <a:xfrm>
            <a:off x="500804" y="1548462"/>
            <a:ext cx="6004499" cy="1707262"/>
          </a:xfrm>
          <a:prstGeom prst="rect">
            <a:avLst/>
          </a:prstGeom>
          <a:solidFill>
            <a:srgbClr val="F8F8F8"/>
          </a:solidFill>
          <a:ln>
            <a:solidFill>
              <a:schemeClr val="bg1">
                <a:lumMod val="50000"/>
              </a:schemeClr>
            </a:solidFill>
          </a:ln>
        </p:spPr>
        <p:txBody>
          <a:bodyPr wrap="square" rtlCol="0">
            <a:spAutoFit/>
          </a:bodyPr>
          <a:lstStyle/>
          <a:p>
            <a:pPr>
              <a:lnSpc>
                <a:spcPct val="150000"/>
              </a:lnSpc>
            </a:pPr>
            <a:r>
              <a:rPr kumimoji="1" lang="ja-JP" altLang="en-US" sz="1200" b="1" dirty="0">
                <a:latin typeface="BIZ UDP明朝 Medium" panose="02020500000000000000" pitchFamily="18" charset="-128"/>
                <a:ea typeface="BIZ UDP明朝 Medium" panose="02020500000000000000" pitchFamily="18" charset="-128"/>
              </a:rPr>
              <a:t>①</a:t>
            </a:r>
            <a:r>
              <a:rPr kumimoji="1" lang="ja-JP" altLang="en-US" sz="1200" dirty="0">
                <a:solidFill>
                  <a:schemeClr val="bg1"/>
                </a:solidFill>
                <a:latin typeface="BIZ UDP明朝 Medium" panose="02020500000000000000" pitchFamily="18" charset="-128"/>
                <a:ea typeface="BIZ UDP明朝 Medium" panose="02020500000000000000" pitchFamily="18" charset="-128"/>
              </a:rPr>
              <a:t> </a:t>
            </a:r>
            <a:r>
              <a:rPr kumimoji="1" lang="ja-JP" altLang="en-US" sz="1200" b="1" dirty="0">
                <a:solidFill>
                  <a:schemeClr val="bg1"/>
                </a:solidFill>
                <a:highlight>
                  <a:srgbClr val="FF0000"/>
                </a:highlight>
                <a:latin typeface="BIZ UDP明朝 Medium" panose="02020500000000000000" pitchFamily="18" charset="-128"/>
                <a:ea typeface="BIZ UDP明朝 Medium" panose="02020500000000000000" pitchFamily="18" charset="-128"/>
              </a:rPr>
              <a:t>「電子媒体届出書アップロード」</a:t>
            </a:r>
            <a:r>
              <a:rPr kumimoji="1" lang="ja-JP" altLang="en-US" sz="1200" dirty="0">
                <a:latin typeface="BIZ UDP明朝 Medium" panose="02020500000000000000" pitchFamily="18" charset="-128"/>
                <a:ea typeface="BIZ UDP明朝 Medium" panose="02020500000000000000" pitchFamily="18" charset="-128"/>
              </a:rPr>
              <a:t>にて届出した申請の「添付ファイル」はこちらに</a:t>
            </a:r>
            <a:endParaRPr kumimoji="1" lang="en-US" altLang="ja-JP" sz="12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200" dirty="0">
                <a:latin typeface="BIZ UDP明朝 Medium" panose="02020500000000000000" pitchFamily="18" charset="-128"/>
                <a:ea typeface="BIZ UDP明朝 Medium" panose="02020500000000000000" pitchFamily="18" charset="-128"/>
              </a:rPr>
              <a:t>　　アップロードしてください。</a:t>
            </a:r>
            <a:endParaRPr kumimoji="1" lang="en-US" altLang="ja-JP" sz="12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200" b="1" dirty="0">
                <a:latin typeface="BIZ UDP明朝 Medium" panose="02020500000000000000" pitchFamily="18" charset="-128"/>
                <a:ea typeface="BIZ UDP明朝 Medium" panose="02020500000000000000" pitchFamily="18" charset="-128"/>
              </a:rPr>
              <a:t>② 電子媒体届出書</a:t>
            </a:r>
            <a:r>
              <a:rPr kumimoji="1" lang="ja-JP" altLang="en-US" sz="1100" dirty="0">
                <a:latin typeface="BIZ UDP明朝 Medium" panose="02020500000000000000" pitchFamily="18" charset="-128"/>
                <a:ea typeface="BIZ UDP明朝 Medium" panose="02020500000000000000" pitchFamily="18" charset="-128"/>
              </a:rPr>
              <a:t>（届出作成プログラム等で作成した</a:t>
            </a:r>
            <a:r>
              <a:rPr kumimoji="1" lang="zh-TW" altLang="en-US" sz="1100" dirty="0">
                <a:latin typeface="BIZ UDP明朝 Medium" panose="02020500000000000000" pitchFamily="18" charset="-128"/>
                <a:ea typeface="BIZ UDP明朝 Medium" panose="02020500000000000000" pitchFamily="18" charset="-128"/>
              </a:rPr>
              <a:t>資格取得届、資格喪失届、月額変更届</a:t>
            </a:r>
            <a:r>
              <a:rPr kumimoji="1" lang="ja-JP" altLang="en-US" sz="1100" dirty="0">
                <a:latin typeface="BIZ UDP明朝 Medium" panose="02020500000000000000" pitchFamily="18" charset="-128"/>
                <a:ea typeface="BIZ UDP明朝 Medium" panose="02020500000000000000" pitchFamily="18" charset="-128"/>
              </a:rPr>
              <a:t>等）</a:t>
            </a:r>
            <a:endParaRPr kumimoji="1" lang="en-US" altLang="ja-JP" sz="12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200" dirty="0">
                <a:latin typeface="BIZ UDP明朝 Medium" panose="02020500000000000000" pitchFamily="18" charset="-128"/>
                <a:ea typeface="BIZ UDP明朝 Medium" panose="02020500000000000000" pitchFamily="18" charset="-128"/>
              </a:rPr>
              <a:t>　  をアップロードする場合は「電子媒体届出書アップロード一覧」の画面を使用します。</a:t>
            </a:r>
            <a:endParaRPr kumimoji="1" lang="en-US" altLang="ja-JP" sz="12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200" dirty="0">
                <a:latin typeface="BIZ UDP明朝 Medium" panose="02020500000000000000" pitchFamily="18" charset="-128"/>
                <a:ea typeface="BIZ UDP明朝 Medium" panose="02020500000000000000" pitchFamily="18" charset="-128"/>
              </a:rPr>
              <a:t>　  操作方法については</a:t>
            </a:r>
            <a:r>
              <a:rPr kumimoji="1" lang="en-US" altLang="ja-JP" sz="1200" dirty="0">
                <a:latin typeface="BIZ UDP明朝 Medium" panose="02020500000000000000" pitchFamily="18" charset="-128"/>
                <a:ea typeface="BIZ UDP明朝 Medium" panose="02020500000000000000" pitchFamily="18" charset="-128"/>
              </a:rPr>
              <a:t>8</a:t>
            </a:r>
            <a:r>
              <a:rPr kumimoji="1" lang="ja-JP" altLang="en-US" sz="1200" dirty="0">
                <a:latin typeface="BIZ UDP明朝 Medium" panose="02020500000000000000" pitchFamily="18" charset="-128"/>
                <a:ea typeface="BIZ UDP明朝 Medium" panose="02020500000000000000" pitchFamily="18" charset="-128"/>
              </a:rPr>
              <a:t>ページ</a:t>
            </a:r>
            <a:r>
              <a:rPr kumimoji="1" lang="ja-JP" altLang="en-US" sz="1200" dirty="0">
                <a:solidFill>
                  <a:schemeClr val="bg1"/>
                </a:solidFill>
                <a:highlight>
                  <a:srgbClr val="FF0000"/>
                </a:highlight>
                <a:latin typeface="BIZ UDP明朝 Medium" panose="02020500000000000000" pitchFamily="18" charset="-128"/>
                <a:ea typeface="BIZ UDP明朝 Medium" panose="02020500000000000000" pitchFamily="18" charset="-128"/>
              </a:rPr>
              <a:t>「電子媒体届出書アップロード」</a:t>
            </a:r>
            <a:r>
              <a:rPr kumimoji="1" lang="ja-JP" altLang="en-US" sz="1200" dirty="0">
                <a:latin typeface="BIZ UDP明朝 Medium" panose="02020500000000000000" pitchFamily="18" charset="-128"/>
                <a:ea typeface="BIZ UDP明朝 Medium" panose="02020500000000000000" pitchFamily="18" charset="-128"/>
              </a:rPr>
              <a:t>を参照してください。</a:t>
            </a:r>
            <a:endParaRPr kumimoji="1" lang="en-US" altLang="ja-JP" sz="12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200" b="1" dirty="0">
                <a:latin typeface="BIZ UDP明朝 Medium" panose="02020500000000000000" pitchFamily="18" charset="-128"/>
                <a:ea typeface="BIZ UDP明朝 Medium" panose="02020500000000000000" pitchFamily="18" charset="-128"/>
              </a:rPr>
              <a:t>③</a:t>
            </a:r>
            <a:r>
              <a:rPr kumimoji="1" lang="ja-JP" altLang="en-US" sz="1200" dirty="0">
                <a:latin typeface="BIZ UDP明朝 Medium" panose="02020500000000000000" pitchFamily="18" charset="-128"/>
                <a:ea typeface="BIZ UDP明朝 Medium" panose="02020500000000000000" pitchFamily="18" charset="-128"/>
              </a:rPr>
              <a:t> 「届出作成プログラム」</a:t>
            </a:r>
            <a:r>
              <a:rPr kumimoji="1" lang="ja-JP" altLang="en-US" sz="1200" b="1" dirty="0">
                <a:latin typeface="BIZ UDP明朝 Medium" panose="02020500000000000000" pitchFamily="18" charset="-128"/>
                <a:ea typeface="BIZ UDP明朝 Medium" panose="02020500000000000000" pitchFamily="18" charset="-128"/>
              </a:rPr>
              <a:t>非対応</a:t>
            </a:r>
            <a:r>
              <a:rPr kumimoji="1" lang="ja-JP" altLang="en-US" sz="1200" dirty="0">
                <a:latin typeface="BIZ UDP明朝 Medium" panose="02020500000000000000" pitchFamily="18" charset="-128"/>
                <a:ea typeface="BIZ UDP明朝 Medium" panose="02020500000000000000" pitchFamily="18" charset="-128"/>
              </a:rPr>
              <a:t>の</a:t>
            </a:r>
            <a:r>
              <a:rPr kumimoji="1" lang="ja-JP" altLang="en-US" sz="1200" b="1" dirty="0">
                <a:latin typeface="BIZ UDP明朝 Medium" panose="02020500000000000000" pitchFamily="18" charset="-128"/>
                <a:ea typeface="BIZ UDP明朝 Medium" panose="02020500000000000000" pitchFamily="18" charset="-128"/>
              </a:rPr>
              <a:t>届出</a:t>
            </a:r>
            <a:r>
              <a:rPr kumimoji="1" lang="ja-JP" altLang="en-US" sz="1200" dirty="0">
                <a:latin typeface="BIZ UDP明朝 Medium" panose="02020500000000000000" pitchFamily="18" charset="-128"/>
                <a:ea typeface="BIZ UDP明朝 Medium" panose="02020500000000000000" pitchFamily="18" charset="-128"/>
              </a:rPr>
              <a:t>はこちらからアップロードしてください</a:t>
            </a:r>
          </a:p>
        </p:txBody>
      </p:sp>
      <p:sp>
        <p:nvSpPr>
          <p:cNvPr id="16" name="正方形/長方形 15">
            <a:extLst>
              <a:ext uri="{FF2B5EF4-FFF2-40B4-BE49-F238E27FC236}">
                <a16:creationId xmlns:a16="http://schemas.microsoft.com/office/drawing/2014/main" id="{F0AF1250-5744-4875-BC46-056B0502357F}"/>
              </a:ext>
            </a:extLst>
          </p:cNvPr>
          <p:cNvSpPr/>
          <p:nvPr/>
        </p:nvSpPr>
        <p:spPr>
          <a:xfrm>
            <a:off x="426245" y="3536724"/>
            <a:ext cx="6225587"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400" b="1" dirty="0">
                <a:solidFill>
                  <a:srgbClr val="0070C0"/>
                </a:solidFill>
                <a:latin typeface="UD Digi Kyokasho NK-R" panose="02020400000000000000" pitchFamily="18" charset="-128"/>
                <a:ea typeface="UD Digi Kyokasho NK-R" panose="02020400000000000000" pitchFamily="18" charset="-128"/>
              </a:rPr>
              <a:t>事前に、アップロードする情報ファイルを「</a:t>
            </a:r>
            <a:r>
              <a:rPr lang="en-US" altLang="ja-JP" sz="1400" b="1" dirty="0" err="1">
                <a:solidFill>
                  <a:srgbClr val="0070C0"/>
                </a:solidFill>
                <a:latin typeface="UD Digi Kyokasho NK-R" panose="02020400000000000000" pitchFamily="18" charset="-128"/>
                <a:ea typeface="UD Digi Kyokasho NK-R" panose="02020400000000000000" pitchFamily="18" charset="-128"/>
              </a:rPr>
              <a:t>Konnect</a:t>
            </a:r>
            <a:r>
              <a:rPr lang="en-US" altLang="ja-JP" sz="1400" b="1" dirty="0">
                <a:solidFill>
                  <a:srgbClr val="0070C0"/>
                </a:solidFill>
                <a:latin typeface="UD Digi Kyokasho NK-R" panose="02020400000000000000" pitchFamily="18" charset="-128"/>
                <a:ea typeface="UD Digi Kyokasho NK-R" panose="02020400000000000000" pitchFamily="18" charset="-128"/>
              </a:rPr>
              <a:t> Office</a:t>
            </a:r>
            <a:r>
              <a:rPr lang="ja-JP" altLang="en-US" sz="1400" b="1" dirty="0">
                <a:solidFill>
                  <a:srgbClr val="0070C0"/>
                </a:solidFill>
                <a:latin typeface="UD Digi Kyokasho NK-R" panose="02020400000000000000" pitchFamily="18" charset="-128"/>
                <a:ea typeface="UD Digi Kyokasho NK-R" panose="02020400000000000000" pitchFamily="18" charset="-128"/>
              </a:rPr>
              <a:t>」を起動するパソコンの任意のフォルダーに保存します</a:t>
            </a:r>
            <a:endParaRPr lang="en-US" altLang="ja-JP" sz="1400" b="1" dirty="0">
              <a:solidFill>
                <a:srgbClr val="0070C0"/>
              </a:solidFill>
              <a:latin typeface="UD Digi Kyokasho NK-R" panose="02020400000000000000" pitchFamily="18" charset="-128"/>
              <a:ea typeface="UD Digi Kyokasho NK-R" panose="02020400000000000000" pitchFamily="18" charset="-128"/>
            </a:endParaRPr>
          </a:p>
        </p:txBody>
      </p:sp>
      <p:pic>
        <p:nvPicPr>
          <p:cNvPr id="14" name="図 13">
            <a:extLst>
              <a:ext uri="{FF2B5EF4-FFF2-40B4-BE49-F238E27FC236}">
                <a16:creationId xmlns:a16="http://schemas.microsoft.com/office/drawing/2014/main" id="{B414DA64-9D0E-4ECA-B622-6CC416F05888}"/>
              </a:ext>
            </a:extLst>
          </p:cNvPr>
          <p:cNvPicPr>
            <a:picLocks noChangeAspect="1"/>
          </p:cNvPicPr>
          <p:nvPr/>
        </p:nvPicPr>
        <p:blipFill>
          <a:blip r:embed="rId5"/>
          <a:srcRect b="36007"/>
          <a:stretch>
            <a:fillRect/>
          </a:stretch>
        </p:blipFill>
        <p:spPr>
          <a:xfrm>
            <a:off x="500804" y="3988138"/>
            <a:ext cx="5696796" cy="1386344"/>
          </a:xfrm>
          <a:prstGeom prst="rect">
            <a:avLst/>
          </a:prstGeom>
        </p:spPr>
      </p:pic>
      <p:sp>
        <p:nvSpPr>
          <p:cNvPr id="17" name="正方形/長方形 16">
            <a:extLst>
              <a:ext uri="{FF2B5EF4-FFF2-40B4-BE49-F238E27FC236}">
                <a16:creationId xmlns:a16="http://schemas.microsoft.com/office/drawing/2014/main" id="{2D74E2D5-4E23-47AD-863A-B3433B1CD747}"/>
              </a:ext>
            </a:extLst>
          </p:cNvPr>
          <p:cNvSpPr/>
          <p:nvPr/>
        </p:nvSpPr>
        <p:spPr>
          <a:xfrm>
            <a:off x="1878044" y="5076462"/>
            <a:ext cx="1210447" cy="205474"/>
          </a:xfrm>
          <a:prstGeom prst="rect">
            <a:avLst/>
          </a:prstGeom>
          <a:noFill/>
          <a:ln>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E9446F3C-3F24-0BED-0914-B027E2A32B25}"/>
              </a:ext>
            </a:extLst>
          </p:cNvPr>
          <p:cNvSpPr txBox="1"/>
          <p:nvPr/>
        </p:nvSpPr>
        <p:spPr>
          <a:xfrm>
            <a:off x="0" y="0"/>
            <a:ext cx="1928733"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ファイル共有アップロード </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24357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F97BC2F-2361-72F7-461C-D1D1AA469DCA}"/>
              </a:ext>
            </a:extLst>
          </p:cNvPr>
          <p:cNvSpPr txBox="1"/>
          <p:nvPr/>
        </p:nvSpPr>
        <p:spPr>
          <a:xfrm>
            <a:off x="426572" y="391383"/>
            <a:ext cx="6225587" cy="3647152"/>
          </a:xfrm>
          <a:prstGeom prst="rect">
            <a:avLst/>
          </a:prstGeom>
          <a:noFill/>
          <a:ln>
            <a:noFill/>
          </a:ln>
        </p:spPr>
        <p:txBody>
          <a:bodyPr wrap="square" rtlCol="0">
            <a:spAutoFit/>
          </a:bodyPr>
          <a:lstStyle/>
          <a:p>
            <a:pPr>
              <a:lnSpc>
                <a:spcPct val="150000"/>
              </a:lnSpc>
            </a:pPr>
            <a:r>
              <a:rPr kumimoji="1" lang="ja-JP" altLang="en-US" sz="1400" b="1" dirty="0">
                <a:latin typeface="BIZ UDP明朝 Medium" panose="02020500000000000000" pitchFamily="18" charset="-128"/>
                <a:ea typeface="BIZ UDP明朝 Medium" panose="02020500000000000000" pitchFamily="18" charset="-128"/>
              </a:rPr>
              <a:t>②</a:t>
            </a:r>
            <a:r>
              <a:rPr lang="ja-JP" altLang="en-US" sz="1400" dirty="0">
                <a:latin typeface="BIZ UDP明朝 Medium" panose="02020500000000000000" pitchFamily="18" charset="-128"/>
                <a:ea typeface="BIZ UDP明朝 Medium" panose="02020500000000000000" pitchFamily="18" charset="-128"/>
              </a:rPr>
              <a:t>「新規登録」をクリック</a:t>
            </a:r>
            <a:endParaRPr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③</a:t>
            </a:r>
            <a:r>
              <a:rPr lang="ja-JP" altLang="en-US" sz="1400" dirty="0">
                <a:latin typeface="UD Digi Kyokasho NK-R" panose="02020400000000000000" pitchFamily="18" charset="-128"/>
                <a:ea typeface="UD Digi Kyokasho NK-R" panose="02020400000000000000" pitchFamily="18" charset="-128"/>
              </a:rPr>
              <a:t>「ファイル選択」より健保へ共有（送信）するファイルを添付する</a:t>
            </a:r>
            <a:endParaRPr lang="en-US" altLang="ja-JP" sz="1400" dirty="0">
              <a:latin typeface="UD Digi Kyokasho NK-R" panose="02020400000000000000" pitchFamily="18" charset="-128"/>
              <a:ea typeface="UD Digi Kyokasho NK-R" panose="020204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p:txBody>
      </p:sp>
      <p:pic>
        <p:nvPicPr>
          <p:cNvPr id="49" name="図 48">
            <a:extLst>
              <a:ext uri="{FF2B5EF4-FFF2-40B4-BE49-F238E27FC236}">
                <a16:creationId xmlns:a16="http://schemas.microsoft.com/office/drawing/2014/main" id="{A3FFAD65-4452-3359-B951-CAB55A27BA91}"/>
              </a:ext>
            </a:extLst>
          </p:cNvPr>
          <p:cNvPicPr>
            <a:picLocks noChangeAspect="1"/>
          </p:cNvPicPr>
          <p:nvPr/>
        </p:nvPicPr>
        <p:blipFill>
          <a:blip r:embed="rId2"/>
          <a:stretch>
            <a:fillRect/>
          </a:stretch>
        </p:blipFill>
        <p:spPr>
          <a:xfrm>
            <a:off x="769022" y="8207194"/>
            <a:ext cx="3812377" cy="1347149"/>
          </a:xfrm>
          <a:prstGeom prst="rect">
            <a:avLst/>
          </a:prstGeom>
        </p:spPr>
      </p:pic>
      <p:sp>
        <p:nvSpPr>
          <p:cNvPr id="5" name="Footer Placeholder 4">
            <a:extLst>
              <a:ext uri="{FF2B5EF4-FFF2-40B4-BE49-F238E27FC236}">
                <a16:creationId xmlns:a16="http://schemas.microsoft.com/office/drawing/2014/main" id="{9A30234C-86BB-4661-A7F5-59D6270E3B21}"/>
              </a:ext>
            </a:extLst>
          </p:cNvPr>
          <p:cNvSpPr>
            <a:spLocks noGrp="1"/>
          </p:cNvSpPr>
          <p:nvPr>
            <p:ph type="ftr" sz="quarter" idx="11"/>
          </p:nvPr>
        </p:nvSpPr>
        <p:spPr>
          <a:xfrm>
            <a:off x="2545964" y="9378438"/>
            <a:ext cx="2171700" cy="527403"/>
          </a:xfrm>
        </p:spPr>
        <p:txBody>
          <a:bodyPr anchor="b"/>
          <a:lstStyle/>
          <a:p>
            <a:fld id="{AEC2EAC2-9A47-4538-885C-C31DC6E65ECB}" type="slidenum">
              <a:rPr lang="en-US" smtClean="0"/>
              <a:pPr/>
              <a:t>19</a:t>
            </a:fld>
            <a:endParaRPr lang="en-US" dirty="0"/>
          </a:p>
        </p:txBody>
      </p:sp>
      <p:sp>
        <p:nvSpPr>
          <p:cNvPr id="17" name="矢印: 右 16">
            <a:extLst>
              <a:ext uri="{FF2B5EF4-FFF2-40B4-BE49-F238E27FC236}">
                <a16:creationId xmlns:a16="http://schemas.microsoft.com/office/drawing/2014/main" id="{64BFFABA-1D61-64E5-4D3F-7C8529FD0226}"/>
              </a:ext>
            </a:extLst>
          </p:cNvPr>
          <p:cNvSpPr/>
          <p:nvPr/>
        </p:nvSpPr>
        <p:spPr>
          <a:xfrm>
            <a:off x="-1549134" y="7623863"/>
            <a:ext cx="756000" cy="288000"/>
          </a:xfrm>
          <a:prstGeom prst="rightArrow">
            <a:avLst>
              <a:gd name="adj1" fmla="val 10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100"/>
          </a:p>
        </p:txBody>
      </p:sp>
      <p:sp>
        <p:nvSpPr>
          <p:cNvPr id="18" name="矢印: 右 17">
            <a:extLst>
              <a:ext uri="{FF2B5EF4-FFF2-40B4-BE49-F238E27FC236}">
                <a16:creationId xmlns:a16="http://schemas.microsoft.com/office/drawing/2014/main" id="{51231384-B188-3417-6A1C-A50A47BE8B74}"/>
              </a:ext>
            </a:extLst>
          </p:cNvPr>
          <p:cNvSpPr/>
          <p:nvPr/>
        </p:nvSpPr>
        <p:spPr>
          <a:xfrm>
            <a:off x="-1604817" y="7917893"/>
            <a:ext cx="904106" cy="360341"/>
          </a:xfrm>
          <a:prstGeom prst="rightArrow">
            <a:avLst>
              <a:gd name="adj1" fmla="val 100000"/>
              <a:gd name="adj2" fmla="val 36364"/>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b="1" dirty="0"/>
              <a:t>STEP4</a:t>
            </a:r>
            <a:endParaRPr kumimoji="1" lang="ja-JP" altLang="en-US" sz="1600" b="1" dirty="0"/>
          </a:p>
        </p:txBody>
      </p:sp>
      <p:pic>
        <p:nvPicPr>
          <p:cNvPr id="37" name="図 36">
            <a:extLst>
              <a:ext uri="{FF2B5EF4-FFF2-40B4-BE49-F238E27FC236}">
                <a16:creationId xmlns:a16="http://schemas.microsoft.com/office/drawing/2014/main" id="{E04DB14C-88EB-A1BC-96E9-538AE73233C6}"/>
              </a:ext>
            </a:extLst>
          </p:cNvPr>
          <p:cNvPicPr>
            <a:picLocks noChangeAspect="1"/>
          </p:cNvPicPr>
          <p:nvPr/>
        </p:nvPicPr>
        <p:blipFill rotWithShape="1">
          <a:blip r:embed="rId3"/>
          <a:srcRect b="15424"/>
          <a:stretch/>
        </p:blipFill>
        <p:spPr>
          <a:xfrm>
            <a:off x="769022" y="4714770"/>
            <a:ext cx="3677575" cy="1099077"/>
          </a:xfrm>
          <a:prstGeom prst="rect">
            <a:avLst/>
          </a:prstGeom>
        </p:spPr>
      </p:pic>
      <p:pic>
        <p:nvPicPr>
          <p:cNvPr id="42" name="図 41">
            <a:extLst>
              <a:ext uri="{FF2B5EF4-FFF2-40B4-BE49-F238E27FC236}">
                <a16:creationId xmlns:a16="http://schemas.microsoft.com/office/drawing/2014/main" id="{7A7592E1-6223-749E-E2F1-9F8E3CE37EA8}"/>
              </a:ext>
            </a:extLst>
          </p:cNvPr>
          <p:cNvPicPr>
            <a:picLocks noChangeAspect="1"/>
          </p:cNvPicPr>
          <p:nvPr/>
        </p:nvPicPr>
        <p:blipFill>
          <a:blip r:embed="rId4"/>
          <a:srcRect l="11950" t="6940"/>
          <a:stretch>
            <a:fillRect/>
          </a:stretch>
        </p:blipFill>
        <p:spPr>
          <a:xfrm>
            <a:off x="769022" y="6067055"/>
            <a:ext cx="3019207" cy="1571922"/>
          </a:xfrm>
          <a:prstGeom prst="rect">
            <a:avLst/>
          </a:prstGeom>
        </p:spPr>
      </p:pic>
      <p:sp>
        <p:nvSpPr>
          <p:cNvPr id="40" name="矢印: 下 39">
            <a:extLst>
              <a:ext uri="{FF2B5EF4-FFF2-40B4-BE49-F238E27FC236}">
                <a16:creationId xmlns:a16="http://schemas.microsoft.com/office/drawing/2014/main" id="{F659B5B3-2158-284D-332E-F94C0C6A91E3}"/>
              </a:ext>
            </a:extLst>
          </p:cNvPr>
          <p:cNvSpPr/>
          <p:nvPr/>
        </p:nvSpPr>
        <p:spPr>
          <a:xfrm>
            <a:off x="1354374" y="5661599"/>
            <a:ext cx="326572" cy="421464"/>
          </a:xfrm>
          <a:prstGeom prst="downArrow">
            <a:avLst>
              <a:gd name="adj1" fmla="val 50001"/>
              <a:gd name="adj2" fmla="val 50000"/>
            </a:avLst>
          </a:prstGeom>
          <a:gradFill>
            <a:gsLst>
              <a:gs pos="0">
                <a:srgbClr val="FF0000"/>
              </a:gs>
              <a:gs pos="100000">
                <a:schemeClr val="bg1">
                  <a:lumMod val="85000"/>
                </a:schemeClr>
              </a:gs>
            </a:gsLst>
          </a:gradFill>
          <a:ln>
            <a:gradFill flip="none" rotWithShape="1">
              <a:gsLst>
                <a:gs pos="0">
                  <a:schemeClr val="accent1">
                    <a:lumMod val="5000"/>
                    <a:lumOff val="95000"/>
                  </a:schemeClr>
                </a:gs>
                <a:gs pos="25000">
                  <a:schemeClr val="tx1"/>
                </a:gs>
                <a:gs pos="100000">
                  <a:schemeClr val="tx1"/>
                </a:gs>
              </a:gsLst>
              <a:lin ang="540000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E19EC831-4109-1479-FB3B-5A921336A835}"/>
              </a:ext>
            </a:extLst>
          </p:cNvPr>
          <p:cNvSpPr txBox="1"/>
          <p:nvPr/>
        </p:nvSpPr>
        <p:spPr>
          <a:xfrm>
            <a:off x="912947" y="6205466"/>
            <a:ext cx="153599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③送るファイルを選択</a:t>
            </a:r>
          </a:p>
        </p:txBody>
      </p:sp>
      <p:sp>
        <p:nvSpPr>
          <p:cNvPr id="45" name="テキスト ボックス 44">
            <a:extLst>
              <a:ext uri="{FF2B5EF4-FFF2-40B4-BE49-F238E27FC236}">
                <a16:creationId xmlns:a16="http://schemas.microsoft.com/office/drawing/2014/main" id="{4ECE4D74-9731-6346-E518-DC9FBE3C7E7E}"/>
              </a:ext>
            </a:extLst>
          </p:cNvPr>
          <p:cNvSpPr txBox="1"/>
          <p:nvPr/>
        </p:nvSpPr>
        <p:spPr>
          <a:xfrm>
            <a:off x="805383" y="4961448"/>
            <a:ext cx="325730"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②</a:t>
            </a:r>
          </a:p>
        </p:txBody>
      </p:sp>
      <p:sp>
        <p:nvSpPr>
          <p:cNvPr id="47" name="矢印: 下 46">
            <a:extLst>
              <a:ext uri="{FF2B5EF4-FFF2-40B4-BE49-F238E27FC236}">
                <a16:creationId xmlns:a16="http://schemas.microsoft.com/office/drawing/2014/main" id="{75E04F1A-F160-6BB6-6989-9A178007CF2C}"/>
              </a:ext>
            </a:extLst>
          </p:cNvPr>
          <p:cNvSpPr/>
          <p:nvPr/>
        </p:nvSpPr>
        <p:spPr>
          <a:xfrm>
            <a:off x="2934688" y="7694388"/>
            <a:ext cx="326572" cy="428244"/>
          </a:xfrm>
          <a:prstGeom prst="downArrow">
            <a:avLst>
              <a:gd name="adj1" fmla="val 50001"/>
              <a:gd name="adj2" fmla="val 50000"/>
            </a:avLst>
          </a:prstGeom>
          <a:gradFill>
            <a:gsLst>
              <a:gs pos="0">
                <a:srgbClr val="FF0000"/>
              </a:gs>
              <a:gs pos="100000">
                <a:schemeClr val="bg1">
                  <a:lumMod val="85000"/>
                </a:schemeClr>
              </a:gs>
            </a:gsLst>
          </a:gradFill>
          <a:ln>
            <a:gradFill flip="none" rotWithShape="1">
              <a:gsLst>
                <a:gs pos="0">
                  <a:schemeClr val="accent1">
                    <a:lumMod val="5000"/>
                    <a:lumOff val="95000"/>
                  </a:schemeClr>
                </a:gs>
                <a:gs pos="25000">
                  <a:schemeClr val="tx1"/>
                </a:gs>
                <a:gs pos="100000">
                  <a:schemeClr val="tx1"/>
                </a:gs>
              </a:gsLst>
              <a:lin ang="540000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356E9482-224E-E451-471C-BEF57586D442}"/>
              </a:ext>
            </a:extLst>
          </p:cNvPr>
          <p:cNvSpPr txBox="1"/>
          <p:nvPr/>
        </p:nvSpPr>
        <p:spPr>
          <a:xfrm>
            <a:off x="727445" y="8464338"/>
            <a:ext cx="2299027"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④添付したファイル名を確認し</a:t>
            </a:r>
            <a:r>
              <a:rPr kumimoji="1" lang="en-US" altLang="ja-JP" sz="1100" b="1" dirty="0">
                <a:solidFill>
                  <a:schemeClr val="bg1"/>
                </a:solidFill>
                <a:latin typeface="BIZ UDPゴシック" panose="020B0400000000000000" pitchFamily="50" charset="-128"/>
                <a:ea typeface="BIZ UDPゴシック" panose="020B0400000000000000" pitchFamily="50" charset="-128"/>
              </a:rPr>
              <a:t>OK</a:t>
            </a:r>
            <a:endParaRPr kumimoji="1" lang="ja-JP" altLang="en-US" sz="1100" b="1" dirty="0">
              <a:solidFill>
                <a:schemeClr val="bg1"/>
              </a:solidFill>
              <a:latin typeface="BIZ UDPゴシック" panose="020B0400000000000000" pitchFamily="50" charset="-128"/>
              <a:ea typeface="BIZ UDPゴシック" panose="020B0400000000000000" pitchFamily="50" charset="-128"/>
            </a:endParaRPr>
          </a:p>
        </p:txBody>
      </p:sp>
      <p:pic>
        <p:nvPicPr>
          <p:cNvPr id="48" name="図 47">
            <a:extLst>
              <a:ext uri="{FF2B5EF4-FFF2-40B4-BE49-F238E27FC236}">
                <a16:creationId xmlns:a16="http://schemas.microsoft.com/office/drawing/2014/main" id="{55A5A96E-D71E-4C2F-BFF9-41F4A04E690A}"/>
              </a:ext>
            </a:extLst>
          </p:cNvPr>
          <p:cNvPicPr>
            <a:picLocks noChangeAspect="1"/>
          </p:cNvPicPr>
          <p:nvPr/>
        </p:nvPicPr>
        <p:blipFill rotWithShape="1">
          <a:blip r:embed="rId5"/>
          <a:srcRect l="3288" t="20824" r="5935" b="56543"/>
          <a:stretch/>
        </p:blipFill>
        <p:spPr>
          <a:xfrm>
            <a:off x="802547" y="2949631"/>
            <a:ext cx="5137763" cy="1487727"/>
          </a:xfrm>
          <a:prstGeom prst="rect">
            <a:avLst/>
          </a:prstGeom>
          <a:ln>
            <a:solidFill>
              <a:schemeClr val="bg1">
                <a:lumMod val="50000"/>
              </a:schemeClr>
            </a:solidFill>
          </a:ln>
        </p:spPr>
      </p:pic>
      <p:sp>
        <p:nvSpPr>
          <p:cNvPr id="53" name="テキスト ボックス 52">
            <a:extLst>
              <a:ext uri="{FF2B5EF4-FFF2-40B4-BE49-F238E27FC236}">
                <a16:creationId xmlns:a16="http://schemas.microsoft.com/office/drawing/2014/main" id="{F113A81D-E651-4450-8F6D-42B70F61AEB0}"/>
              </a:ext>
            </a:extLst>
          </p:cNvPr>
          <p:cNvSpPr txBox="1"/>
          <p:nvPr/>
        </p:nvSpPr>
        <p:spPr>
          <a:xfrm>
            <a:off x="1354374" y="3251231"/>
            <a:ext cx="364202" cy="307777"/>
          </a:xfrm>
          <a:prstGeom prst="rect">
            <a:avLst/>
          </a:prstGeom>
          <a:solidFill>
            <a:srgbClr val="FF5050"/>
          </a:solidFill>
        </p:spPr>
        <p:txBody>
          <a:bodyPr wrap="none" rtlCol="0">
            <a:spAutoFit/>
          </a:bodyPr>
          <a:lstStyle/>
          <a:p>
            <a:r>
              <a:rPr kumimoji="1" lang="ja-JP" altLang="en-US" sz="1400" b="1" dirty="0">
                <a:solidFill>
                  <a:schemeClr val="bg1"/>
                </a:solidFill>
                <a:latin typeface="BIZ UDPゴシック" panose="020B0400000000000000" pitchFamily="50" charset="-128"/>
                <a:ea typeface="BIZ UDPゴシック" panose="020B0400000000000000" pitchFamily="50" charset="-128"/>
              </a:rPr>
              <a:t>①</a:t>
            </a:r>
          </a:p>
        </p:txBody>
      </p:sp>
      <p:pic>
        <p:nvPicPr>
          <p:cNvPr id="66" name="図 65">
            <a:extLst>
              <a:ext uri="{FF2B5EF4-FFF2-40B4-BE49-F238E27FC236}">
                <a16:creationId xmlns:a16="http://schemas.microsoft.com/office/drawing/2014/main" id="{06C0F11F-FBEF-4A57-BB31-855FD5AEDBAB}"/>
              </a:ext>
            </a:extLst>
          </p:cNvPr>
          <p:cNvPicPr>
            <a:picLocks noChangeAspect="1"/>
          </p:cNvPicPr>
          <p:nvPr/>
        </p:nvPicPr>
        <p:blipFill>
          <a:blip r:embed="rId6"/>
          <a:srcRect l="3048" t="21677" b="51513"/>
          <a:stretch>
            <a:fillRect/>
          </a:stretch>
        </p:blipFill>
        <p:spPr>
          <a:xfrm>
            <a:off x="803640" y="837609"/>
            <a:ext cx="5025900" cy="1473576"/>
          </a:xfrm>
          <a:prstGeom prst="rect">
            <a:avLst/>
          </a:prstGeom>
          <a:ln>
            <a:solidFill>
              <a:schemeClr val="bg1">
                <a:lumMod val="50000"/>
              </a:schemeClr>
            </a:solidFill>
          </a:ln>
        </p:spPr>
      </p:pic>
      <p:sp>
        <p:nvSpPr>
          <p:cNvPr id="68" name="テキスト ボックス 67">
            <a:extLst>
              <a:ext uri="{FF2B5EF4-FFF2-40B4-BE49-F238E27FC236}">
                <a16:creationId xmlns:a16="http://schemas.microsoft.com/office/drawing/2014/main" id="{5C1AC846-1038-46DF-954D-F6F37AF9B28F}"/>
              </a:ext>
            </a:extLst>
          </p:cNvPr>
          <p:cNvSpPr txBox="1"/>
          <p:nvPr/>
        </p:nvSpPr>
        <p:spPr>
          <a:xfrm>
            <a:off x="4782042" y="1510971"/>
            <a:ext cx="1476000" cy="253916"/>
          </a:xfrm>
          <a:prstGeom prst="rect">
            <a:avLst/>
          </a:prstGeom>
          <a:solidFill>
            <a:srgbClr val="FF5050"/>
          </a:solidFill>
        </p:spPr>
        <p:txBody>
          <a:bodyPr wrap="square" rtlCol="0">
            <a:spAutoFit/>
          </a:bodyPr>
          <a:lstStyle/>
          <a:p>
            <a:r>
              <a:rPr kumimoji="1" lang="ja-JP" altLang="en-US" sz="1050" b="1" dirty="0">
                <a:solidFill>
                  <a:schemeClr val="bg1"/>
                </a:solidFill>
                <a:latin typeface="BIZ UDPゴシック" panose="020B0400000000000000" pitchFamily="50" charset="-128"/>
                <a:ea typeface="BIZ UDPゴシック" panose="020B0400000000000000" pitchFamily="50" charset="-128"/>
              </a:rPr>
              <a:t>「新規登録」をクリック</a:t>
            </a:r>
          </a:p>
        </p:txBody>
      </p:sp>
      <p:sp>
        <p:nvSpPr>
          <p:cNvPr id="69" name="矢印: 下 68">
            <a:extLst>
              <a:ext uri="{FF2B5EF4-FFF2-40B4-BE49-F238E27FC236}">
                <a16:creationId xmlns:a16="http://schemas.microsoft.com/office/drawing/2014/main" id="{2BE5E055-E8FC-4C32-AA2F-014376948E94}"/>
              </a:ext>
            </a:extLst>
          </p:cNvPr>
          <p:cNvSpPr/>
          <p:nvPr/>
        </p:nvSpPr>
        <p:spPr>
          <a:xfrm rot="3006616">
            <a:off x="5300382" y="1768076"/>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38" name="矢印: 下 37">
            <a:extLst>
              <a:ext uri="{FF2B5EF4-FFF2-40B4-BE49-F238E27FC236}">
                <a16:creationId xmlns:a16="http://schemas.microsoft.com/office/drawing/2014/main" id="{D1EC6AFC-760F-FA1C-0EF9-717D858C494B}"/>
              </a:ext>
            </a:extLst>
          </p:cNvPr>
          <p:cNvSpPr/>
          <p:nvPr/>
        </p:nvSpPr>
        <p:spPr>
          <a:xfrm>
            <a:off x="1876959" y="4465624"/>
            <a:ext cx="326571" cy="336733"/>
          </a:xfrm>
          <a:prstGeom prst="downArrow">
            <a:avLst/>
          </a:prstGeom>
          <a:gradFill>
            <a:gsLst>
              <a:gs pos="0">
                <a:srgbClr val="FF0000"/>
              </a:gs>
              <a:gs pos="100000">
                <a:schemeClr val="bg1">
                  <a:lumMod val="85000"/>
                </a:schemeClr>
              </a:gs>
            </a:gsLst>
          </a:gradFill>
          <a:ln>
            <a:gradFill flip="none" rotWithShape="1">
              <a:gsLst>
                <a:gs pos="0">
                  <a:schemeClr val="accent1">
                    <a:lumMod val="5000"/>
                    <a:lumOff val="95000"/>
                  </a:schemeClr>
                </a:gs>
                <a:gs pos="25000">
                  <a:schemeClr val="tx1"/>
                </a:gs>
                <a:gs pos="100000">
                  <a:schemeClr val="tx1"/>
                </a:gs>
              </a:gsLst>
              <a:lin ang="540000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7283B7E8-6BAE-BD65-4A02-450F3566FC34}"/>
              </a:ext>
            </a:extLst>
          </p:cNvPr>
          <p:cNvSpPr txBox="1"/>
          <p:nvPr/>
        </p:nvSpPr>
        <p:spPr>
          <a:xfrm>
            <a:off x="4929267" y="0"/>
            <a:ext cx="1928733"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ファイル共有アップロード </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4" name="正方形/長方形 3">
            <a:extLst>
              <a:ext uri="{FF2B5EF4-FFF2-40B4-BE49-F238E27FC236}">
                <a16:creationId xmlns:a16="http://schemas.microsoft.com/office/drawing/2014/main" id="{69D4802D-D58B-E6F6-AB05-217BFE7DA9E4}"/>
              </a:ext>
            </a:extLst>
          </p:cNvPr>
          <p:cNvSpPr/>
          <p:nvPr/>
        </p:nvSpPr>
        <p:spPr>
          <a:xfrm>
            <a:off x="4412116" y="1992575"/>
            <a:ext cx="1210447" cy="267757"/>
          </a:xfrm>
          <a:prstGeom prst="rect">
            <a:avLst/>
          </a:prstGeom>
          <a:noFill/>
          <a:ln w="25400">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61B78FC-C80B-70E2-F72B-4616C06A62B0}"/>
              </a:ext>
            </a:extLst>
          </p:cNvPr>
          <p:cNvSpPr/>
          <p:nvPr/>
        </p:nvSpPr>
        <p:spPr>
          <a:xfrm>
            <a:off x="1856605" y="3578717"/>
            <a:ext cx="644423" cy="205980"/>
          </a:xfrm>
          <a:prstGeom prst="rect">
            <a:avLst/>
          </a:prstGeom>
          <a:noFill/>
          <a:ln w="25400">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66DBC186-5275-EDC7-1F23-363EBBE38F9E}"/>
              </a:ext>
            </a:extLst>
          </p:cNvPr>
          <p:cNvSpPr/>
          <p:nvPr/>
        </p:nvSpPr>
        <p:spPr>
          <a:xfrm>
            <a:off x="1210714" y="5254105"/>
            <a:ext cx="645891" cy="285091"/>
          </a:xfrm>
          <a:prstGeom prst="rect">
            <a:avLst/>
          </a:prstGeom>
          <a:noFill/>
          <a:ln w="25400">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2111FA22-6FF2-BAF9-8F08-124751FFD45E}"/>
              </a:ext>
            </a:extLst>
          </p:cNvPr>
          <p:cNvSpPr/>
          <p:nvPr/>
        </p:nvSpPr>
        <p:spPr>
          <a:xfrm>
            <a:off x="1055530" y="6526469"/>
            <a:ext cx="1021464" cy="193816"/>
          </a:xfrm>
          <a:prstGeom prst="rect">
            <a:avLst/>
          </a:prstGeom>
          <a:noFill/>
          <a:ln w="25400">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3454F606-EBD9-5FEC-85AC-630ABCDB21F1}"/>
              </a:ext>
            </a:extLst>
          </p:cNvPr>
          <p:cNvSpPr/>
          <p:nvPr/>
        </p:nvSpPr>
        <p:spPr>
          <a:xfrm>
            <a:off x="2899885" y="7410554"/>
            <a:ext cx="400564" cy="193816"/>
          </a:xfrm>
          <a:prstGeom prst="rect">
            <a:avLst/>
          </a:prstGeom>
          <a:noFill/>
          <a:ln w="25400">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60B26E7F-9F83-6A95-F66D-5CA3FF5A1655}"/>
              </a:ext>
            </a:extLst>
          </p:cNvPr>
          <p:cNvSpPr/>
          <p:nvPr/>
        </p:nvSpPr>
        <p:spPr>
          <a:xfrm>
            <a:off x="1219323" y="8817617"/>
            <a:ext cx="657636" cy="193816"/>
          </a:xfrm>
          <a:prstGeom prst="rect">
            <a:avLst/>
          </a:prstGeom>
          <a:noFill/>
          <a:ln w="25400">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76D59017-9D3C-4901-B2A6-F3FDC1A9F9EC}"/>
              </a:ext>
            </a:extLst>
          </p:cNvPr>
          <p:cNvPicPr>
            <a:picLocks noChangeAspect="1"/>
          </p:cNvPicPr>
          <p:nvPr/>
        </p:nvPicPr>
        <p:blipFill rotWithShape="1">
          <a:blip r:embed="rId7"/>
          <a:srcRect t="1" r="34039" b="-1"/>
          <a:stretch/>
        </p:blipFill>
        <p:spPr>
          <a:xfrm>
            <a:off x="1992865" y="4210668"/>
            <a:ext cx="941823" cy="105279"/>
          </a:xfrm>
          <a:prstGeom prst="rect">
            <a:avLst/>
          </a:prstGeom>
        </p:spPr>
      </p:pic>
    </p:spTree>
    <p:extLst>
      <p:ext uri="{BB962C8B-B14F-4D97-AF65-F5344CB8AC3E}">
        <p14:creationId xmlns:p14="http://schemas.microsoft.com/office/powerpoint/2010/main" val="3508030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D884E8-9610-45A4-B4F8-1152435DED0E}"/>
              </a:ext>
            </a:extLst>
          </p:cNvPr>
          <p:cNvSpPr>
            <a:spLocks noGrp="1"/>
          </p:cNvSpPr>
          <p:nvPr>
            <p:ph type="title"/>
          </p:nvPr>
        </p:nvSpPr>
        <p:spPr>
          <a:xfrm>
            <a:off x="342900" y="396699"/>
            <a:ext cx="6172200" cy="660398"/>
          </a:xfrm>
        </p:spPr>
        <p:txBody>
          <a:bodyPr/>
          <a:lstStyle/>
          <a:p>
            <a:pPr algn="l"/>
            <a:r>
              <a:rPr kumimoji="1" lang="ja-JP" altLang="en-US" dirty="0"/>
              <a:t>目次</a:t>
            </a:r>
          </a:p>
        </p:txBody>
      </p:sp>
      <p:sp>
        <p:nvSpPr>
          <p:cNvPr id="3" name="コンテンツ プレースホルダー 2">
            <a:extLst>
              <a:ext uri="{FF2B5EF4-FFF2-40B4-BE49-F238E27FC236}">
                <a16:creationId xmlns:a16="http://schemas.microsoft.com/office/drawing/2014/main" id="{AFE808F4-BC7D-41DA-9ED2-B8FC65D98A01}"/>
              </a:ext>
            </a:extLst>
          </p:cNvPr>
          <p:cNvSpPr>
            <a:spLocks noGrp="1"/>
          </p:cNvSpPr>
          <p:nvPr>
            <p:ph idx="1"/>
          </p:nvPr>
        </p:nvSpPr>
        <p:spPr>
          <a:xfrm>
            <a:off x="342900" y="1057098"/>
            <a:ext cx="6515100" cy="7791804"/>
          </a:xfrm>
        </p:spPr>
        <p:txBody>
          <a:bodyPr>
            <a:normAutofit fontScale="85000" lnSpcReduction="20000"/>
          </a:bodyPr>
          <a:lstStyle/>
          <a:p>
            <a:pPr>
              <a:lnSpc>
                <a:spcPct val="200000"/>
              </a:lnSpc>
            </a:pPr>
            <a:r>
              <a:rPr kumimoji="1" lang="en-US" altLang="ja-JP" dirty="0">
                <a:latin typeface="BIZ UDPゴシック" panose="020B0400000000000000" pitchFamily="50" charset="-128"/>
                <a:ea typeface="BIZ UDPゴシック" panose="020B0400000000000000" pitchFamily="50" charset="-128"/>
              </a:rPr>
              <a:t>Konnect</a:t>
            </a:r>
            <a:r>
              <a:rPr kumimoji="1" lang="ja-JP" altLang="en-US" dirty="0">
                <a:latin typeface="BIZ UDPゴシック" panose="020B0400000000000000" pitchFamily="50" charset="-128"/>
                <a:ea typeface="BIZ UDPゴシック" panose="020B0400000000000000" pitchFamily="50" charset="-128"/>
              </a:rPr>
              <a:t>　</a:t>
            </a:r>
            <a:r>
              <a:rPr kumimoji="1" lang="en-US" altLang="ja-JP" dirty="0">
                <a:latin typeface="BIZ UDPゴシック" panose="020B0400000000000000" pitchFamily="50" charset="-128"/>
                <a:ea typeface="BIZ UDPゴシック" panose="020B0400000000000000" pitchFamily="50" charset="-128"/>
              </a:rPr>
              <a:t>office</a:t>
            </a:r>
            <a:r>
              <a:rPr kumimoji="1" lang="ja-JP" altLang="en-US" dirty="0">
                <a:latin typeface="BIZ UDPゴシック" panose="020B0400000000000000" pitchFamily="50" charset="-128"/>
                <a:ea typeface="BIZ UDPゴシック" panose="020B0400000000000000" pitchFamily="50" charset="-128"/>
              </a:rPr>
              <a:t>とは</a:t>
            </a:r>
            <a:r>
              <a:rPr kumimoji="1" lang="en-US" altLang="ja-JP" dirty="0">
                <a:latin typeface="BIZ UDPゴシック" panose="020B0400000000000000" pitchFamily="50" charset="-128"/>
                <a:ea typeface="BIZ UDPゴシック" panose="020B0400000000000000" pitchFamily="50" charset="-128"/>
              </a:rPr>
              <a:t>						3</a:t>
            </a:r>
            <a:r>
              <a:rPr kumimoji="1" lang="ja-JP" altLang="en-US" dirty="0">
                <a:latin typeface="BIZ UDPゴシック" panose="020B0400000000000000" pitchFamily="50" charset="-128"/>
                <a:ea typeface="BIZ UDPゴシック" panose="020B0400000000000000" pitchFamily="50" charset="-128"/>
              </a:rPr>
              <a:t>ページ</a:t>
            </a:r>
            <a:endParaRPr kumimoji="1" lang="en-US" altLang="ja-JP"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利用開始までの流れ</a:t>
            </a:r>
            <a:r>
              <a:rPr kumimoji="1" lang="en-US" altLang="ja-JP" dirty="0">
                <a:latin typeface="BIZ UDPゴシック" panose="020B0400000000000000" pitchFamily="50" charset="-128"/>
                <a:ea typeface="BIZ UDPゴシック" panose="020B0400000000000000" pitchFamily="50" charset="-128"/>
              </a:rPr>
              <a:t>							3</a:t>
            </a:r>
            <a:r>
              <a:rPr kumimoji="1" lang="ja-JP" altLang="en-US" dirty="0">
                <a:latin typeface="BIZ UDPゴシック" panose="020B0400000000000000" pitchFamily="50" charset="-128"/>
                <a:ea typeface="BIZ UDPゴシック" panose="020B0400000000000000" pitchFamily="50" charset="-128"/>
              </a:rPr>
              <a:t>ページ</a:t>
            </a:r>
            <a:endParaRPr kumimoji="1" lang="en-US" altLang="ja-JP"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ログイン方法</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４ページ</a:t>
            </a:r>
            <a:endParaRPr kumimoji="1" lang="en-US" altLang="ja-JP"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機能一覧</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５ページ</a:t>
            </a:r>
            <a:endParaRPr kumimoji="1" lang="en-US" altLang="ja-JP" dirty="0">
              <a:latin typeface="BIZ UDPゴシック" panose="020B0400000000000000" pitchFamily="50" charset="-128"/>
              <a:ea typeface="BIZ UDPゴシック" panose="020B0400000000000000" pitchFamily="50" charset="-128"/>
            </a:endParaRPr>
          </a:p>
          <a:p>
            <a:pPr marL="0" indent="0">
              <a:lnSpc>
                <a:spcPct val="200000"/>
              </a:lnSpc>
              <a:buNone/>
            </a:pPr>
            <a:endParaRPr kumimoji="1" lang="en-US" altLang="ja-JP" sz="500" dirty="0">
              <a:latin typeface="BIZ UDPゴシック" panose="020B0400000000000000" pitchFamily="50" charset="-128"/>
              <a:ea typeface="BIZ UDPゴシック" panose="020B0400000000000000" pitchFamily="50" charset="-128"/>
            </a:endParaRPr>
          </a:p>
          <a:p>
            <a:pPr marL="0" indent="0">
              <a:lnSpc>
                <a:spcPct val="200000"/>
              </a:lnSpc>
              <a:buNone/>
            </a:pPr>
            <a:r>
              <a:rPr kumimoji="1" lang="ja-JP" altLang="en-US" dirty="0">
                <a:latin typeface="BIZ UDPゴシック" panose="020B0400000000000000" pitchFamily="50" charset="-128"/>
                <a:ea typeface="BIZ UDPゴシック" panose="020B0400000000000000" pitchFamily="50" charset="-128"/>
              </a:rPr>
              <a:t>操作マニュアル</a:t>
            </a:r>
            <a:endParaRPr kumimoji="1" lang="en-US" altLang="ja-JP"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事業主向け情報ダウンロード一覧</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６ページ</a:t>
            </a:r>
            <a:endParaRPr kumimoji="1" lang="en-US" altLang="ja-JP"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電子媒体届出書アップロード</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８ページ</a:t>
            </a:r>
            <a:endParaRPr kumimoji="1" lang="en-US" altLang="ja-JP" dirty="0">
              <a:latin typeface="BIZ UDPゴシック" panose="020B0400000000000000" pitchFamily="50" charset="-128"/>
              <a:ea typeface="BIZ UDPゴシック" panose="020B0400000000000000" pitchFamily="50" charset="-128"/>
            </a:endParaRPr>
          </a:p>
          <a:p>
            <a:pPr marL="0" indent="0">
              <a:lnSpc>
                <a:spcPct val="200000"/>
              </a:lnSpc>
              <a:buNone/>
            </a:pPr>
            <a:r>
              <a:rPr kumimoji="1" lang="ja-JP" altLang="en-US" sz="2100" dirty="0">
                <a:latin typeface="BIZ UDPゴシック" panose="020B0400000000000000" pitchFamily="50" charset="-128"/>
                <a:ea typeface="BIZ UDPゴシック" panose="020B0400000000000000" pitchFamily="50" charset="-128"/>
              </a:rPr>
              <a:t> 　</a:t>
            </a:r>
            <a:r>
              <a:rPr kumimoji="1" lang="ja-JP" altLang="en-US" sz="1700" dirty="0">
                <a:latin typeface="BIZ UDPゴシック" panose="020B0400000000000000" pitchFamily="50" charset="-128"/>
                <a:ea typeface="BIZ UDPゴシック" panose="020B0400000000000000" pitchFamily="50" charset="-128"/>
              </a:rPr>
              <a:t>≪アップロードファイルについて≫</a:t>
            </a:r>
            <a:r>
              <a:rPr kumimoji="1" lang="en-US" altLang="ja-JP" sz="1700" dirty="0">
                <a:latin typeface="BIZ UDPゴシック" panose="020B0400000000000000" pitchFamily="50" charset="-128"/>
                <a:ea typeface="BIZ UDPゴシック" panose="020B0400000000000000" pitchFamily="50" charset="-128"/>
              </a:rPr>
              <a:t>						</a:t>
            </a:r>
            <a:r>
              <a:rPr kumimoji="1" lang="ja-JP" altLang="en-US" sz="1700" dirty="0">
                <a:latin typeface="BIZ UDPゴシック" panose="020B0400000000000000" pitchFamily="50" charset="-128"/>
                <a:ea typeface="BIZ UDPゴシック" panose="020B0400000000000000" pitchFamily="50" charset="-128"/>
              </a:rPr>
              <a:t>≪９</a:t>
            </a:r>
            <a:r>
              <a:rPr kumimoji="1" lang="ja-JP" altLang="en-US" sz="18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nSpc>
                <a:spcPct val="200000"/>
              </a:lnSpc>
              <a:buNone/>
            </a:pPr>
            <a:r>
              <a:rPr kumimoji="1" lang="ja-JP" altLang="en-US" sz="1700" dirty="0">
                <a:latin typeface="BIZ UDPゴシック" panose="020B0400000000000000" pitchFamily="50" charset="-128"/>
                <a:ea typeface="BIZ UDPゴシック" panose="020B0400000000000000" pitchFamily="50" charset="-128"/>
              </a:rPr>
              <a:t> 　≪暗号化ツールのインストール≫</a:t>
            </a:r>
            <a:r>
              <a:rPr kumimoji="1" lang="en-US" altLang="ja-JP" sz="1700"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ページ≫</a:t>
            </a:r>
            <a:r>
              <a:rPr kumimoji="1" lang="en-US" altLang="ja-JP" sz="1700" dirty="0">
                <a:latin typeface="BIZ UDPゴシック" panose="020B0400000000000000" pitchFamily="50" charset="-128"/>
                <a:ea typeface="BIZ UDPゴシック" panose="020B0400000000000000" pitchFamily="50" charset="-128"/>
              </a:rPr>
              <a:t>	</a:t>
            </a:r>
          </a:p>
          <a:p>
            <a:pPr marL="0" indent="0">
              <a:lnSpc>
                <a:spcPct val="200000"/>
              </a:lnSpc>
              <a:buNone/>
            </a:pPr>
            <a:r>
              <a:rPr kumimoji="1" lang="ja-JP" altLang="en-US" sz="1700" dirty="0">
                <a:latin typeface="BIZ UDPゴシック" panose="020B0400000000000000" pitchFamily="50" charset="-128"/>
                <a:ea typeface="BIZ UDPゴシック" panose="020B0400000000000000" pitchFamily="50" charset="-128"/>
              </a:rPr>
              <a:t> 　≪電子媒体届出ファイルの暗号化≫</a:t>
            </a:r>
            <a:r>
              <a:rPr kumimoji="1" lang="en-US" altLang="ja-JP" sz="1700"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a:t>
            </a:r>
            <a:r>
              <a:rPr kumimoji="1" lang="en-US" altLang="ja-JP" sz="1600" dirty="0">
                <a:latin typeface="BIZ UDPゴシック" panose="020B0400000000000000" pitchFamily="50" charset="-128"/>
                <a:ea typeface="BIZ UDPゴシック" panose="020B0400000000000000" pitchFamily="50" charset="-128"/>
              </a:rPr>
              <a:t>14</a:t>
            </a:r>
            <a:r>
              <a:rPr kumimoji="1" lang="ja-JP" altLang="en-US" sz="16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nSpc>
                <a:spcPct val="200000"/>
              </a:lnSpc>
              <a:buNone/>
            </a:pPr>
            <a:r>
              <a:rPr kumimoji="1" lang="ja-JP" altLang="en-US" sz="1700" dirty="0">
                <a:latin typeface="BIZ UDPゴシック" panose="020B0400000000000000" pitchFamily="50" charset="-128"/>
                <a:ea typeface="BIZ UDPゴシック" panose="020B0400000000000000" pitchFamily="50" charset="-128"/>
              </a:rPr>
              <a:t>　 ≪アップロード操作≫</a:t>
            </a:r>
            <a:r>
              <a:rPr kumimoji="1" lang="en-US" altLang="ja-JP" sz="1700"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a:t>
            </a:r>
            <a:r>
              <a:rPr kumimoji="1" lang="en-US" altLang="ja-JP" sz="1600" dirty="0">
                <a:latin typeface="BIZ UDPゴシック" panose="020B0400000000000000" pitchFamily="50" charset="-128"/>
                <a:ea typeface="BIZ UDPゴシック" panose="020B0400000000000000" pitchFamily="50" charset="-128"/>
              </a:rPr>
              <a:t>16</a:t>
            </a:r>
            <a:r>
              <a:rPr kumimoji="1" lang="ja-JP" altLang="en-US" sz="16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nSpc>
                <a:spcPct val="200000"/>
              </a:lnSpc>
              <a:buNone/>
            </a:pPr>
            <a:endParaRPr kumimoji="1" lang="en-US" altLang="ja-JP" sz="300"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ファイル共有アップロード</a:t>
            </a:r>
            <a:r>
              <a:rPr kumimoji="1" lang="en-US" altLang="ja-JP" dirty="0">
                <a:latin typeface="BIZ UDPゴシック" panose="020B0400000000000000" pitchFamily="50" charset="-128"/>
                <a:ea typeface="BIZ UDPゴシック" panose="020B0400000000000000" pitchFamily="50" charset="-128"/>
              </a:rPr>
              <a:t>						18</a:t>
            </a:r>
            <a:r>
              <a:rPr kumimoji="1" lang="ja-JP" altLang="en-US" dirty="0">
                <a:latin typeface="BIZ UDPゴシック" panose="020B0400000000000000" pitchFamily="50" charset="-128"/>
                <a:ea typeface="BIZ UDPゴシック" panose="020B0400000000000000" pitchFamily="50" charset="-128"/>
              </a:rPr>
              <a:t>ページ</a:t>
            </a:r>
            <a:endParaRPr kumimoji="1" lang="en-US" altLang="ja-JP" dirty="0">
              <a:latin typeface="BIZ UDPゴシック" panose="020B0400000000000000" pitchFamily="50" charset="-128"/>
              <a:ea typeface="BIZ UDPゴシック" panose="020B0400000000000000" pitchFamily="50" charset="-128"/>
            </a:endParaRPr>
          </a:p>
          <a:p>
            <a:pPr>
              <a:lnSpc>
                <a:spcPct val="200000"/>
              </a:lnSpc>
            </a:pPr>
            <a:r>
              <a:rPr kumimoji="1" lang="ja-JP" altLang="en-US" dirty="0">
                <a:latin typeface="BIZ UDPゴシック" panose="020B0400000000000000" pitchFamily="50" charset="-128"/>
                <a:ea typeface="BIZ UDPゴシック" panose="020B0400000000000000" pitchFamily="50" charset="-128"/>
              </a:rPr>
              <a:t>ファイル共有ダウンロード</a:t>
            </a:r>
            <a:r>
              <a:rPr kumimoji="1" lang="en-US" altLang="ja-JP" dirty="0">
                <a:latin typeface="BIZ UDPゴシック" panose="020B0400000000000000" pitchFamily="50" charset="-128"/>
                <a:ea typeface="BIZ UDPゴシック" panose="020B0400000000000000" pitchFamily="50" charset="-128"/>
              </a:rPr>
              <a:t>						22</a:t>
            </a:r>
            <a:r>
              <a:rPr kumimoji="1" lang="ja-JP" altLang="en-US" dirty="0">
                <a:latin typeface="BIZ UDPゴシック" panose="020B0400000000000000" pitchFamily="50" charset="-128"/>
                <a:ea typeface="BIZ UDPゴシック" panose="020B0400000000000000" pitchFamily="50" charset="-128"/>
              </a:rPr>
              <a:t>ページ</a:t>
            </a:r>
          </a:p>
        </p:txBody>
      </p:sp>
      <p:sp>
        <p:nvSpPr>
          <p:cNvPr id="5" name="Footer Placeholder 4">
            <a:extLst>
              <a:ext uri="{FF2B5EF4-FFF2-40B4-BE49-F238E27FC236}">
                <a16:creationId xmlns:a16="http://schemas.microsoft.com/office/drawing/2014/main" id="{86A0E79E-AD8C-4132-6D4A-B3731BC7E483}"/>
              </a:ext>
            </a:extLst>
          </p:cNvPr>
          <p:cNvSpPr>
            <a:spLocks noGrp="1"/>
          </p:cNvSpPr>
          <p:nvPr>
            <p:ph type="ftr" sz="quarter" idx="11"/>
          </p:nvPr>
        </p:nvSpPr>
        <p:spPr>
          <a:xfrm>
            <a:off x="2343150" y="9361871"/>
            <a:ext cx="2171700" cy="527403"/>
          </a:xfrm>
        </p:spPr>
        <p:txBody>
          <a:bodyPr anchor="b"/>
          <a:lstStyle/>
          <a:p>
            <a:fld id="{AEC2EAC2-9A47-4538-885C-C31DC6E65ECB}" type="slidenum">
              <a:rPr lang="en-US" smtClean="0"/>
              <a:pPr/>
              <a:t>2</a:t>
            </a:fld>
            <a:endParaRPr lang="en-US" dirty="0"/>
          </a:p>
        </p:txBody>
      </p:sp>
      <p:sp>
        <p:nvSpPr>
          <p:cNvPr id="6" name="コンテンツ プレースホルダー 2">
            <a:extLst>
              <a:ext uri="{FF2B5EF4-FFF2-40B4-BE49-F238E27FC236}">
                <a16:creationId xmlns:a16="http://schemas.microsoft.com/office/drawing/2014/main" id="{2E95ED76-D5F4-49A7-8E4F-A9C71FAA9AC7}"/>
              </a:ext>
            </a:extLst>
          </p:cNvPr>
          <p:cNvSpPr txBox="1">
            <a:spLocks/>
          </p:cNvSpPr>
          <p:nvPr/>
        </p:nvSpPr>
        <p:spPr>
          <a:xfrm>
            <a:off x="4597400" y="1057097"/>
            <a:ext cx="1981200" cy="7791804"/>
          </a:xfrm>
          <a:prstGeom prst="rect">
            <a:avLst/>
          </a:prstGeom>
          <a:solidFill>
            <a:schemeClr val="bg1"/>
          </a:solidFill>
        </p:spPr>
        <p:txBody>
          <a:bodyPr vert="horz" lIns="91440" tIns="45720" rIns="91440" bIns="45720" rtlCol="0">
            <a:normAutofit fontScale="85000" lnSpcReduction="20000"/>
          </a:bodyPr>
          <a:lst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lgn="r">
              <a:lnSpc>
                <a:spcPct val="200000"/>
              </a:lnSpc>
              <a:buNone/>
            </a:pPr>
            <a:r>
              <a:rPr kumimoji="1" lang="en-US" altLang="ja-JP" dirty="0">
                <a:latin typeface="BIZ UDPゴシック" panose="020B0400000000000000" pitchFamily="50" charset="-128"/>
                <a:ea typeface="BIZ UDPゴシック" panose="020B0400000000000000" pitchFamily="50" charset="-128"/>
              </a:rPr>
              <a:t>3</a:t>
            </a:r>
            <a:r>
              <a:rPr kumimoji="1" lang="ja-JP" altLang="en-US" dirty="0">
                <a:latin typeface="BIZ UDPゴシック" panose="020B0400000000000000" pitchFamily="50" charset="-128"/>
                <a:ea typeface="BIZ UDPゴシック" panose="020B0400000000000000" pitchFamily="50" charset="-128"/>
              </a:rPr>
              <a:t>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en-US" altLang="ja-JP" dirty="0">
                <a:latin typeface="BIZ UDPゴシック" panose="020B0400000000000000" pitchFamily="50" charset="-128"/>
                <a:ea typeface="BIZ UDPゴシック" panose="020B0400000000000000" pitchFamily="50" charset="-128"/>
              </a:rPr>
              <a:t>3</a:t>
            </a:r>
            <a:r>
              <a:rPr kumimoji="1" lang="ja-JP" altLang="en-US" dirty="0">
                <a:latin typeface="BIZ UDPゴシック" panose="020B0400000000000000" pitchFamily="50" charset="-128"/>
                <a:ea typeface="BIZ UDPゴシック" panose="020B0400000000000000" pitchFamily="50" charset="-128"/>
              </a:rPr>
              <a:t>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ja-JP" altLang="en-US" dirty="0">
                <a:latin typeface="BIZ UDPゴシック" panose="020B0400000000000000" pitchFamily="50" charset="-128"/>
                <a:ea typeface="BIZ UDPゴシック" panose="020B0400000000000000" pitchFamily="50" charset="-128"/>
              </a:rPr>
              <a:t>４ページ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ja-JP" altLang="en-US" dirty="0">
                <a:latin typeface="BIZ UDPゴシック" panose="020B0400000000000000" pitchFamily="50" charset="-128"/>
                <a:ea typeface="BIZ UDPゴシック" panose="020B0400000000000000" pitchFamily="50" charset="-128"/>
              </a:rPr>
              <a:t>５ページ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endParaRPr kumimoji="1" lang="en-US" altLang="ja-JP" sz="500"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６ページ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８ページ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r>
              <a:rPr kumimoji="1" lang="ja-JP" altLang="en-US" sz="2100" dirty="0">
                <a:latin typeface="BIZ UDPゴシック" panose="020B0400000000000000" pitchFamily="50" charset="-128"/>
                <a:ea typeface="BIZ UDPゴシック" panose="020B0400000000000000" pitchFamily="50" charset="-128"/>
              </a:rPr>
              <a:t> 　</a:t>
            </a:r>
            <a:r>
              <a:rPr kumimoji="1" lang="en-US" altLang="ja-JP" sz="1700" dirty="0">
                <a:latin typeface="BIZ UDPゴシック" panose="020B0400000000000000" pitchFamily="50" charset="-128"/>
                <a:ea typeface="BIZ UDPゴシック" panose="020B0400000000000000" pitchFamily="50" charset="-128"/>
              </a:rPr>
              <a:t>		</a:t>
            </a:r>
            <a:r>
              <a:rPr kumimoji="1" lang="ja-JP" altLang="en-US" sz="1700" dirty="0">
                <a:latin typeface="BIZ UDPゴシック" panose="020B0400000000000000" pitchFamily="50" charset="-128"/>
                <a:ea typeface="BIZ UDPゴシック" panose="020B0400000000000000" pitchFamily="50" charset="-128"/>
              </a:rPr>
              <a:t>≪９</a:t>
            </a:r>
            <a:r>
              <a:rPr kumimoji="1" lang="ja-JP" altLang="en-US" sz="18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r>
              <a:rPr kumimoji="1" lang="ja-JP" altLang="en-US" sz="1700"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a:t>
            </a:r>
            <a:r>
              <a:rPr kumimoji="1" lang="en-US" altLang="ja-JP" sz="1600" dirty="0">
                <a:latin typeface="BIZ UDPゴシック" panose="020B0400000000000000" pitchFamily="50" charset="-128"/>
                <a:ea typeface="BIZ UDPゴシック" panose="020B0400000000000000" pitchFamily="50" charset="-128"/>
              </a:rPr>
              <a:t>10</a:t>
            </a:r>
            <a:r>
              <a:rPr kumimoji="1" lang="ja-JP" altLang="en-US" sz="16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r>
              <a:rPr kumimoji="1" lang="ja-JP" altLang="en-US" sz="1700" dirty="0">
                <a:latin typeface="BIZ UDPゴシック" panose="020B0400000000000000" pitchFamily="50" charset="-128"/>
                <a:ea typeface="BIZ UDPゴシック" panose="020B0400000000000000" pitchFamily="50" charset="-128"/>
              </a:rPr>
              <a:t> </a:t>
            </a:r>
            <a:r>
              <a:rPr kumimoji="1" lang="en-US" altLang="ja-JP" sz="1700"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a:t>
            </a:r>
            <a:r>
              <a:rPr kumimoji="1" lang="en-US" altLang="ja-JP" sz="1600" dirty="0">
                <a:latin typeface="BIZ UDPゴシック" panose="020B0400000000000000" pitchFamily="50" charset="-128"/>
                <a:ea typeface="BIZ UDPゴシック" panose="020B0400000000000000" pitchFamily="50" charset="-128"/>
              </a:rPr>
              <a:t>14</a:t>
            </a:r>
            <a:r>
              <a:rPr kumimoji="1" lang="ja-JP" altLang="en-US" sz="16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r>
              <a:rPr kumimoji="1" lang="ja-JP" altLang="en-US" sz="1700" dirty="0">
                <a:latin typeface="BIZ UDPゴシック" panose="020B0400000000000000" pitchFamily="50" charset="-128"/>
                <a:ea typeface="BIZ UDPゴシック" panose="020B0400000000000000" pitchFamily="50" charset="-128"/>
              </a:rPr>
              <a:t>　 </a:t>
            </a:r>
            <a:r>
              <a:rPr kumimoji="1" lang="ja-JP" altLang="en-US" sz="1600" dirty="0">
                <a:latin typeface="BIZ UDPゴシック" panose="020B0400000000000000" pitchFamily="50" charset="-128"/>
                <a:ea typeface="BIZ UDPゴシック" panose="020B0400000000000000" pitchFamily="50" charset="-128"/>
              </a:rPr>
              <a:t>≪</a:t>
            </a:r>
            <a:r>
              <a:rPr kumimoji="1" lang="en-US" altLang="ja-JP" sz="1600" dirty="0">
                <a:latin typeface="BIZ UDPゴシック" panose="020B0400000000000000" pitchFamily="50" charset="-128"/>
                <a:ea typeface="BIZ UDPゴシック" panose="020B0400000000000000" pitchFamily="50" charset="-128"/>
              </a:rPr>
              <a:t>16</a:t>
            </a:r>
            <a:r>
              <a:rPr kumimoji="1" lang="ja-JP" altLang="en-US" sz="1600" dirty="0">
                <a:latin typeface="BIZ UDPゴシック" panose="020B0400000000000000" pitchFamily="50" charset="-128"/>
                <a:ea typeface="BIZ UDPゴシック" panose="020B0400000000000000" pitchFamily="50" charset="-128"/>
              </a:rPr>
              <a:t>ページ≫</a:t>
            </a:r>
            <a:endParaRPr kumimoji="1" lang="en-US" altLang="ja-JP" sz="1700" dirty="0">
              <a:latin typeface="BIZ UDPゴシック" panose="020B0400000000000000" pitchFamily="50" charset="-128"/>
              <a:ea typeface="BIZ UDPゴシック" panose="020B0400000000000000" pitchFamily="50" charset="-128"/>
            </a:endParaRPr>
          </a:p>
          <a:p>
            <a:pPr marL="0" indent="0" algn="r">
              <a:lnSpc>
                <a:spcPct val="200000"/>
              </a:lnSpc>
              <a:buFont typeface="Arial"/>
              <a:buNone/>
            </a:pPr>
            <a:endParaRPr kumimoji="1" lang="en-US" altLang="ja-JP" sz="300"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en-US" altLang="ja-JP" dirty="0">
                <a:latin typeface="BIZ UDPゴシック" panose="020B0400000000000000" pitchFamily="50" charset="-128"/>
                <a:ea typeface="BIZ UDPゴシック" panose="020B0400000000000000" pitchFamily="50" charset="-128"/>
              </a:rPr>
              <a:t>	18</a:t>
            </a:r>
            <a:r>
              <a:rPr kumimoji="1" lang="ja-JP" altLang="en-US" dirty="0">
                <a:latin typeface="BIZ UDPゴシック" panose="020B0400000000000000" pitchFamily="50" charset="-128"/>
                <a:ea typeface="BIZ UDPゴシック" panose="020B0400000000000000" pitchFamily="50" charset="-128"/>
              </a:rPr>
              <a:t>ページ</a:t>
            </a:r>
            <a:endParaRPr kumimoji="1" lang="en-US" altLang="ja-JP" dirty="0">
              <a:latin typeface="BIZ UDPゴシック" panose="020B0400000000000000" pitchFamily="50" charset="-128"/>
              <a:ea typeface="BIZ UDPゴシック" panose="020B0400000000000000" pitchFamily="50" charset="-128"/>
            </a:endParaRPr>
          </a:p>
          <a:p>
            <a:pPr marL="0" indent="0" algn="r">
              <a:lnSpc>
                <a:spcPct val="200000"/>
              </a:lnSpc>
              <a:buNone/>
            </a:pPr>
            <a:r>
              <a:rPr kumimoji="1" lang="en-US" altLang="ja-JP" dirty="0">
                <a:latin typeface="BIZ UDPゴシック" panose="020B0400000000000000" pitchFamily="50" charset="-128"/>
                <a:ea typeface="BIZ UDPゴシック" panose="020B0400000000000000" pitchFamily="50" charset="-128"/>
              </a:rPr>
              <a:t>	22</a:t>
            </a:r>
            <a:r>
              <a:rPr kumimoji="1" lang="ja-JP" altLang="en-US" dirty="0">
                <a:latin typeface="BIZ UDPゴシック" panose="020B0400000000000000" pitchFamily="50" charset="-128"/>
                <a:ea typeface="BIZ UDPゴシック" panose="020B0400000000000000" pitchFamily="50" charset="-128"/>
              </a:rPr>
              <a:t>ページ</a:t>
            </a:r>
          </a:p>
        </p:txBody>
      </p:sp>
    </p:spTree>
    <p:extLst>
      <p:ext uri="{BB962C8B-B14F-4D97-AF65-F5344CB8AC3E}">
        <p14:creationId xmlns:p14="http://schemas.microsoft.com/office/powerpoint/2010/main" val="1207364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B9FC2-6990-84B8-8E93-7BDBA7F40117}"/>
            </a:ext>
          </a:extLst>
        </p:cNvPr>
        <p:cNvGrpSpPr/>
        <p:nvPr/>
      </p:nvGrpSpPr>
      <p:grpSpPr>
        <a:xfrm>
          <a:off x="0" y="0"/>
          <a:ext cx="0" cy="0"/>
          <a:chOff x="0" y="0"/>
          <a:chExt cx="0" cy="0"/>
        </a:xfrm>
      </p:grpSpPr>
      <p:pic>
        <p:nvPicPr>
          <p:cNvPr id="36" name="図 35">
            <a:extLst>
              <a:ext uri="{FF2B5EF4-FFF2-40B4-BE49-F238E27FC236}">
                <a16:creationId xmlns:a16="http://schemas.microsoft.com/office/drawing/2014/main" id="{86266FE3-4A05-4E4D-8433-50F6E3FBA4E9}"/>
              </a:ext>
            </a:extLst>
          </p:cNvPr>
          <p:cNvPicPr>
            <a:picLocks noChangeAspect="1"/>
          </p:cNvPicPr>
          <p:nvPr/>
        </p:nvPicPr>
        <p:blipFill rotWithShape="1">
          <a:blip r:embed="rId2"/>
          <a:srcRect l="4590" t="41506" r="13447" b="6102"/>
          <a:stretch/>
        </p:blipFill>
        <p:spPr>
          <a:xfrm>
            <a:off x="658355" y="4832722"/>
            <a:ext cx="5899199" cy="4788102"/>
          </a:xfrm>
          <a:prstGeom prst="rect">
            <a:avLst/>
          </a:prstGeom>
        </p:spPr>
      </p:pic>
      <p:pic>
        <p:nvPicPr>
          <p:cNvPr id="3" name="図 2">
            <a:extLst>
              <a:ext uri="{FF2B5EF4-FFF2-40B4-BE49-F238E27FC236}">
                <a16:creationId xmlns:a16="http://schemas.microsoft.com/office/drawing/2014/main" id="{F9ED4053-F5F0-8F02-05D5-003A2F6EBD5B}"/>
              </a:ext>
            </a:extLst>
          </p:cNvPr>
          <p:cNvPicPr>
            <a:picLocks noChangeAspect="1"/>
          </p:cNvPicPr>
          <p:nvPr/>
        </p:nvPicPr>
        <p:blipFill rotWithShape="1">
          <a:blip r:embed="rId2"/>
          <a:srcRect l="4590" t="32473" r="13447" b="57735"/>
          <a:stretch/>
        </p:blipFill>
        <p:spPr>
          <a:xfrm>
            <a:off x="658355" y="3706697"/>
            <a:ext cx="5695447" cy="864021"/>
          </a:xfrm>
          <a:prstGeom prst="rect">
            <a:avLst/>
          </a:prstGeom>
        </p:spPr>
      </p:pic>
      <p:sp>
        <p:nvSpPr>
          <p:cNvPr id="5" name="Footer Placeholder 4">
            <a:extLst>
              <a:ext uri="{FF2B5EF4-FFF2-40B4-BE49-F238E27FC236}">
                <a16:creationId xmlns:a16="http://schemas.microsoft.com/office/drawing/2014/main" id="{B5FC9399-B7F0-8387-DF91-56E3AE6CB7DF}"/>
              </a:ext>
            </a:extLst>
          </p:cNvPr>
          <p:cNvSpPr>
            <a:spLocks noGrp="1"/>
          </p:cNvSpPr>
          <p:nvPr>
            <p:ph type="ftr" sz="quarter" idx="11"/>
          </p:nvPr>
        </p:nvSpPr>
        <p:spPr>
          <a:xfrm>
            <a:off x="2343150" y="9361871"/>
            <a:ext cx="2171700" cy="527403"/>
          </a:xfrm>
        </p:spPr>
        <p:txBody>
          <a:bodyPr anchor="b"/>
          <a:lstStyle/>
          <a:p>
            <a:fld id="{AEC2EAC2-9A47-4538-885C-C31DC6E65ECB}" type="slidenum">
              <a:rPr lang="en-US" smtClean="0"/>
              <a:pPr/>
              <a:t>20</a:t>
            </a:fld>
            <a:endParaRPr lang="en-US" dirty="0"/>
          </a:p>
        </p:txBody>
      </p:sp>
      <p:pic>
        <p:nvPicPr>
          <p:cNvPr id="23" name="図 22">
            <a:extLst>
              <a:ext uri="{FF2B5EF4-FFF2-40B4-BE49-F238E27FC236}">
                <a16:creationId xmlns:a16="http://schemas.microsoft.com/office/drawing/2014/main" id="{A95B1A0A-6429-4647-8282-F911E17462F6}"/>
              </a:ext>
            </a:extLst>
          </p:cNvPr>
          <p:cNvPicPr>
            <a:picLocks noChangeAspect="1"/>
          </p:cNvPicPr>
          <p:nvPr/>
        </p:nvPicPr>
        <p:blipFill rotWithShape="1">
          <a:blip r:embed="rId2"/>
          <a:srcRect l="5292" t="29018" r="15521" b="51863"/>
          <a:stretch/>
        </p:blipFill>
        <p:spPr>
          <a:xfrm>
            <a:off x="650277" y="1081134"/>
            <a:ext cx="5455965" cy="1672675"/>
          </a:xfrm>
          <a:prstGeom prst="rect">
            <a:avLst/>
          </a:prstGeom>
        </p:spPr>
      </p:pic>
      <p:sp>
        <p:nvSpPr>
          <p:cNvPr id="24" name="テキスト ボックス 23">
            <a:extLst>
              <a:ext uri="{FF2B5EF4-FFF2-40B4-BE49-F238E27FC236}">
                <a16:creationId xmlns:a16="http://schemas.microsoft.com/office/drawing/2014/main" id="{FE707F80-24DC-4FC6-A9D2-A768A8E2E7CE}"/>
              </a:ext>
            </a:extLst>
          </p:cNvPr>
          <p:cNvSpPr txBox="1"/>
          <p:nvPr/>
        </p:nvSpPr>
        <p:spPr>
          <a:xfrm>
            <a:off x="1898987" y="3979801"/>
            <a:ext cx="4908716" cy="261610"/>
          </a:xfrm>
          <a:prstGeom prst="rect">
            <a:avLst/>
          </a:prstGeom>
          <a:solidFill>
            <a:srgbClr val="0070C0"/>
          </a:solidFill>
        </p:spPr>
        <p:txBody>
          <a:bodyPr wrap="none" rtlCol="0">
            <a:spAutoFit/>
          </a:bodyPr>
          <a:lstStyle/>
          <a:p>
            <a:r>
              <a:rPr kumimoji="1" lang="ja-JP" altLang="en-US" sz="1100" dirty="0">
                <a:solidFill>
                  <a:schemeClr val="bg1"/>
                </a:solidFill>
                <a:latin typeface="BIZ UDPゴシック" panose="020B0400000000000000" pitchFamily="50" charset="-128"/>
                <a:ea typeface="BIZ UDPゴシック" panose="020B0400000000000000" pitchFamily="50" charset="-128"/>
              </a:rPr>
              <a:t>↓↓共有フォルダーは変更なし　</a:t>
            </a:r>
            <a:r>
              <a:rPr kumimoji="1" lang="ja-JP" altLang="en-US" sz="1050" dirty="0">
                <a:solidFill>
                  <a:schemeClr val="bg1"/>
                </a:solidFill>
                <a:latin typeface="BIZ UDPゴシック" panose="020B0400000000000000" pitchFamily="50" charset="-128"/>
                <a:ea typeface="BIZ UDPゴシック" panose="020B0400000000000000" pitchFamily="50" charset="-128"/>
              </a:rPr>
              <a:t>（所属している事業所名が表示されています</a:t>
            </a:r>
            <a:r>
              <a:rPr kumimoji="1" lang="ja-JP" altLang="en-US" sz="900" dirty="0">
                <a:solidFill>
                  <a:schemeClr val="bg1"/>
                </a:solidFill>
                <a:latin typeface="BIZ UDPゴシック" panose="020B0400000000000000" pitchFamily="50" charset="-128"/>
                <a:ea typeface="BIZ UDPゴシック" panose="020B0400000000000000" pitchFamily="50" charset="-128"/>
              </a:rPr>
              <a:t>）</a:t>
            </a:r>
            <a:endParaRPr kumimoji="1" lang="ja-JP" altLang="en-US" sz="1050" dirty="0">
              <a:solidFill>
                <a:schemeClr val="bg1"/>
              </a:solidFill>
              <a:latin typeface="BIZ UDPゴシック" panose="020B0400000000000000" pitchFamily="50" charset="-128"/>
              <a:ea typeface="BIZ UDPゴシック" panose="020B0400000000000000" pitchFamily="50" charset="-128"/>
            </a:endParaRPr>
          </a:p>
        </p:txBody>
      </p:sp>
      <p:sp>
        <p:nvSpPr>
          <p:cNvPr id="4" name="正方形/長方形 3">
            <a:extLst>
              <a:ext uri="{FF2B5EF4-FFF2-40B4-BE49-F238E27FC236}">
                <a16:creationId xmlns:a16="http://schemas.microsoft.com/office/drawing/2014/main" id="{9A700E9B-C0BC-4B92-18B3-0C7DF9ACB28D}"/>
              </a:ext>
            </a:extLst>
          </p:cNvPr>
          <p:cNvSpPr/>
          <p:nvPr/>
        </p:nvSpPr>
        <p:spPr>
          <a:xfrm>
            <a:off x="738111" y="1455829"/>
            <a:ext cx="5536074" cy="374863"/>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30" name="直線矢印コネクタ 29">
            <a:extLst>
              <a:ext uri="{FF2B5EF4-FFF2-40B4-BE49-F238E27FC236}">
                <a16:creationId xmlns:a16="http://schemas.microsoft.com/office/drawing/2014/main" id="{C5141FEF-A6F1-45F1-803D-9ED72EC03C4B}"/>
              </a:ext>
            </a:extLst>
          </p:cNvPr>
          <p:cNvCxnSpPr>
            <a:cxnSpLocks/>
          </p:cNvCxnSpPr>
          <p:nvPr/>
        </p:nvCxnSpPr>
        <p:spPr>
          <a:xfrm>
            <a:off x="1632292" y="4807868"/>
            <a:ext cx="266695" cy="26947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FCDEFD4C-21A3-4722-8FCA-A71E9F7FE3FE}"/>
              </a:ext>
            </a:extLst>
          </p:cNvPr>
          <p:cNvSpPr/>
          <p:nvPr/>
        </p:nvSpPr>
        <p:spPr>
          <a:xfrm>
            <a:off x="504198" y="4437849"/>
            <a:ext cx="3541112" cy="385513"/>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kumimoji="1" lang="ja-JP" altLang="en-US" sz="1200" b="1" dirty="0">
                <a:solidFill>
                  <a:schemeClr val="tx1"/>
                </a:solidFill>
                <a:latin typeface="BIZ UDPゴシック" panose="020B0400000000000000" pitchFamily="50" charset="-128"/>
                <a:ea typeface="BIZ UDPゴシック" panose="020B0400000000000000" pitchFamily="50" charset="-128"/>
              </a:rPr>
              <a:t>①</a:t>
            </a:r>
            <a:r>
              <a:rPr kumimoji="1" lang="ja-JP" altLang="en-US" sz="1200" dirty="0">
                <a:solidFill>
                  <a:schemeClr val="tx1"/>
                </a:solidFill>
                <a:latin typeface="BIZ UDPゴシック" panose="020B0400000000000000" pitchFamily="50" charset="-128"/>
                <a:ea typeface="BIZ UDPゴシック" panose="020B0400000000000000" pitchFamily="50" charset="-128"/>
              </a:rPr>
              <a:t>「</a:t>
            </a:r>
            <a:r>
              <a:rPr kumimoji="1" lang="ja-JP" altLang="en-US" sz="1200" dirty="0">
                <a:solidFill>
                  <a:srgbClr val="FF0000"/>
                </a:solidFill>
                <a:latin typeface="BIZ UDPゴシック" panose="020B0400000000000000" pitchFamily="50" charset="-128"/>
                <a:ea typeface="BIZ UDPゴシック" panose="020B0400000000000000" pitchFamily="50" charset="-128"/>
              </a:rPr>
              <a:t>メール通知</a:t>
            </a:r>
            <a:r>
              <a:rPr kumimoji="1" lang="ja-JP" altLang="en-US" sz="1200" dirty="0">
                <a:solidFill>
                  <a:schemeClr val="tx1"/>
                </a:solidFill>
                <a:latin typeface="BIZ UDPゴシック" panose="020B0400000000000000" pitchFamily="50" charset="-128"/>
                <a:ea typeface="BIZ UDPゴシック" panose="020B0400000000000000" pitchFamily="50" charset="-128"/>
              </a:rPr>
              <a:t>」に</a:t>
            </a:r>
            <a:r>
              <a:rPr kumimoji="1" lang="ja-JP" altLang="en-US" sz="1200" dirty="0">
                <a:solidFill>
                  <a:srgbClr val="FF0000"/>
                </a:solidFill>
                <a:latin typeface="BIZ UDPゴシック" panose="020B0400000000000000" pitchFamily="50" charset="-128"/>
                <a:ea typeface="BIZ UDPゴシック" panose="020B0400000000000000" pitchFamily="50" charset="-128"/>
              </a:rPr>
              <a:t>✔</a:t>
            </a:r>
            <a:r>
              <a:rPr kumimoji="1" lang="ja-JP" altLang="en-US" sz="1200" dirty="0">
                <a:solidFill>
                  <a:schemeClr val="tx1"/>
                </a:solidFill>
                <a:latin typeface="BIZ UDPゴシック" panose="020B0400000000000000" pitchFamily="50" charset="-128"/>
                <a:ea typeface="BIZ UDPゴシック" panose="020B0400000000000000" pitchFamily="50" charset="-128"/>
              </a:rPr>
              <a:t>を必ず入れてください　</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050" dirty="0">
                <a:solidFill>
                  <a:schemeClr val="tx1"/>
                </a:solidFill>
                <a:latin typeface="BIZ UDPゴシック" panose="020B0400000000000000" pitchFamily="50" charset="-128"/>
                <a:ea typeface="BIZ UDPゴシック" panose="020B0400000000000000" pitchFamily="50" charset="-128"/>
              </a:rPr>
              <a:t>　　健保へアップロードした旨をメールでお知らせします</a:t>
            </a:r>
            <a:endParaRPr kumimoji="1" lang="ja-JP" altLang="en-US" sz="1200" dirty="0">
              <a:solidFill>
                <a:schemeClr val="tx1"/>
              </a:solidFill>
              <a:latin typeface="BIZ UDPゴシック" panose="020B0400000000000000" pitchFamily="50" charset="-128"/>
              <a:ea typeface="BIZ UDPゴシック" panose="020B0400000000000000" pitchFamily="50" charset="-128"/>
            </a:endParaRPr>
          </a:p>
        </p:txBody>
      </p:sp>
      <p:sp>
        <p:nvSpPr>
          <p:cNvPr id="32" name="正方形/長方形 31">
            <a:extLst>
              <a:ext uri="{FF2B5EF4-FFF2-40B4-BE49-F238E27FC236}">
                <a16:creationId xmlns:a16="http://schemas.microsoft.com/office/drawing/2014/main" id="{E4C777BF-FFED-4120-BFC1-A74C6A9DB19D}"/>
              </a:ext>
            </a:extLst>
          </p:cNvPr>
          <p:cNvSpPr/>
          <p:nvPr/>
        </p:nvSpPr>
        <p:spPr>
          <a:xfrm>
            <a:off x="1926719" y="4951913"/>
            <a:ext cx="266695" cy="233572"/>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E3C71270-598E-4DB2-9A18-80219C447ACF}"/>
              </a:ext>
            </a:extLst>
          </p:cNvPr>
          <p:cNvSpPr/>
          <p:nvPr/>
        </p:nvSpPr>
        <p:spPr>
          <a:xfrm>
            <a:off x="1977519" y="5241962"/>
            <a:ext cx="2734181" cy="230066"/>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35" name="直線矢印コネクタ 34">
            <a:extLst>
              <a:ext uri="{FF2B5EF4-FFF2-40B4-BE49-F238E27FC236}">
                <a16:creationId xmlns:a16="http://schemas.microsoft.com/office/drawing/2014/main" id="{5FA6EA2D-98DB-46E2-9B87-A63EA567B4F4}"/>
              </a:ext>
            </a:extLst>
          </p:cNvPr>
          <p:cNvCxnSpPr>
            <a:cxnSpLocks/>
          </p:cNvCxnSpPr>
          <p:nvPr/>
        </p:nvCxnSpPr>
        <p:spPr>
          <a:xfrm flipH="1">
            <a:off x="3403547" y="5048757"/>
            <a:ext cx="484909" cy="15907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3" name="正方形/長方形 32">
            <a:extLst>
              <a:ext uri="{FF2B5EF4-FFF2-40B4-BE49-F238E27FC236}">
                <a16:creationId xmlns:a16="http://schemas.microsoft.com/office/drawing/2014/main" id="{677C802D-4AEA-451A-952C-AAA368635F5F}"/>
              </a:ext>
            </a:extLst>
          </p:cNvPr>
          <p:cNvSpPr/>
          <p:nvPr/>
        </p:nvSpPr>
        <p:spPr>
          <a:xfrm>
            <a:off x="3642801" y="4895357"/>
            <a:ext cx="2995608" cy="215118"/>
          </a:xfrm>
          <a:prstGeom prst="rect">
            <a:avLst/>
          </a:prstGeom>
          <a:solidFill>
            <a:srgbClr val="FF505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kumimoji="1" lang="ja-JP" altLang="en-US" sz="1200" b="1" dirty="0">
                <a:solidFill>
                  <a:schemeClr val="bg1"/>
                </a:solidFill>
                <a:latin typeface="BIZ UDPゴシック" panose="020B0400000000000000" pitchFamily="50" charset="-128"/>
                <a:ea typeface="BIZ UDPゴシック" panose="020B0400000000000000" pitchFamily="50" charset="-128"/>
              </a:rPr>
              <a:t>②</a:t>
            </a:r>
            <a:r>
              <a:rPr kumimoji="1" lang="ja-JP" altLang="en-US" sz="1200" dirty="0">
                <a:solidFill>
                  <a:schemeClr val="bg1"/>
                </a:solidFill>
                <a:latin typeface="BIZ UDPゴシック" panose="020B0400000000000000" pitchFamily="50" charset="-128"/>
                <a:ea typeface="BIZ UDPゴシック" panose="020B0400000000000000" pitchFamily="50" charset="-128"/>
              </a:rPr>
              <a:t>メールの件名を変更することができます</a:t>
            </a:r>
          </a:p>
        </p:txBody>
      </p:sp>
      <p:sp>
        <p:nvSpPr>
          <p:cNvPr id="37" name="正方形/長方形 36">
            <a:extLst>
              <a:ext uri="{FF2B5EF4-FFF2-40B4-BE49-F238E27FC236}">
                <a16:creationId xmlns:a16="http://schemas.microsoft.com/office/drawing/2014/main" id="{15119524-925D-4307-B07E-697D8438D083}"/>
              </a:ext>
            </a:extLst>
          </p:cNvPr>
          <p:cNvSpPr/>
          <p:nvPr/>
        </p:nvSpPr>
        <p:spPr>
          <a:xfrm>
            <a:off x="1977518" y="5929536"/>
            <a:ext cx="4580035" cy="1590530"/>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63B0F126-A08D-42A6-8B42-339DE51C381F}"/>
              </a:ext>
            </a:extLst>
          </p:cNvPr>
          <p:cNvSpPr/>
          <p:nvPr/>
        </p:nvSpPr>
        <p:spPr>
          <a:xfrm>
            <a:off x="3045055" y="6578202"/>
            <a:ext cx="1239561" cy="358175"/>
          </a:xfrm>
          <a:prstGeom prst="rect">
            <a:avLst/>
          </a:prstGeom>
          <a:solidFill>
            <a:srgbClr val="FF505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kumimoji="1" lang="ja-JP" altLang="en-US" sz="1200" b="1" dirty="0">
                <a:solidFill>
                  <a:schemeClr val="bg1"/>
                </a:solidFill>
                <a:latin typeface="BIZ UDPゴシック" panose="020B0400000000000000" pitchFamily="50" charset="-128"/>
                <a:ea typeface="BIZ UDPゴシック" panose="020B0400000000000000" pitchFamily="50" charset="-128"/>
              </a:rPr>
              <a:t>③</a:t>
            </a:r>
            <a:r>
              <a:rPr kumimoji="1" lang="ja-JP" altLang="en-US" sz="1200" dirty="0">
                <a:solidFill>
                  <a:schemeClr val="bg1"/>
                </a:solidFill>
                <a:latin typeface="BIZ UDPゴシック" panose="020B0400000000000000" pitchFamily="50" charset="-128"/>
                <a:ea typeface="BIZ UDPゴシック" panose="020B0400000000000000" pitchFamily="50" charset="-128"/>
              </a:rPr>
              <a:t>メールの本文</a:t>
            </a:r>
          </a:p>
        </p:txBody>
      </p:sp>
      <p:sp>
        <p:nvSpPr>
          <p:cNvPr id="39" name="正方形/長方形 38">
            <a:extLst>
              <a:ext uri="{FF2B5EF4-FFF2-40B4-BE49-F238E27FC236}">
                <a16:creationId xmlns:a16="http://schemas.microsoft.com/office/drawing/2014/main" id="{A2EF9A1B-CA31-43DF-A2C2-467332124B84}"/>
              </a:ext>
            </a:extLst>
          </p:cNvPr>
          <p:cNvSpPr/>
          <p:nvPr/>
        </p:nvSpPr>
        <p:spPr>
          <a:xfrm>
            <a:off x="1977518" y="7658605"/>
            <a:ext cx="4580036" cy="1401533"/>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FA9B1CC3-296D-44BE-9814-1E535A43AB04}"/>
              </a:ext>
            </a:extLst>
          </p:cNvPr>
          <p:cNvSpPr/>
          <p:nvPr/>
        </p:nvSpPr>
        <p:spPr>
          <a:xfrm>
            <a:off x="2521174" y="8012279"/>
            <a:ext cx="3252609" cy="437892"/>
          </a:xfrm>
          <a:prstGeom prst="rect">
            <a:avLst/>
          </a:prstGeom>
          <a:solidFill>
            <a:srgbClr val="FF5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200" b="1" dirty="0">
                <a:solidFill>
                  <a:schemeClr val="bg1"/>
                </a:solidFill>
                <a:latin typeface="BIZ UDPゴシック" panose="020B0400000000000000" pitchFamily="50" charset="-128"/>
                <a:ea typeface="BIZ UDPゴシック" panose="020B0400000000000000" pitchFamily="50" charset="-128"/>
              </a:rPr>
              <a:t>④</a:t>
            </a:r>
            <a:r>
              <a:rPr kumimoji="1" lang="ja-JP" altLang="en-US" sz="1200" dirty="0">
                <a:solidFill>
                  <a:schemeClr val="bg1"/>
                </a:solidFill>
                <a:latin typeface="BIZ UDPゴシック" panose="020B0400000000000000" pitchFamily="50" charset="-128"/>
                <a:ea typeface="BIZ UDPゴシック" panose="020B0400000000000000" pitchFamily="50" charset="-128"/>
              </a:rPr>
              <a:t>連絡事項があれば入力してください（任意）</a:t>
            </a:r>
          </a:p>
        </p:txBody>
      </p:sp>
      <p:sp>
        <p:nvSpPr>
          <p:cNvPr id="41" name="楕円 40">
            <a:extLst>
              <a:ext uri="{FF2B5EF4-FFF2-40B4-BE49-F238E27FC236}">
                <a16:creationId xmlns:a16="http://schemas.microsoft.com/office/drawing/2014/main" id="{786A959E-C4AC-490D-9A9C-94394E47D0E8}"/>
              </a:ext>
            </a:extLst>
          </p:cNvPr>
          <p:cNvSpPr/>
          <p:nvPr/>
        </p:nvSpPr>
        <p:spPr>
          <a:xfrm>
            <a:off x="4562928" y="9235645"/>
            <a:ext cx="539377" cy="252452"/>
          </a:xfrm>
          <a:prstGeom prst="ellipse">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10D2D5A-3E6A-A38D-7BCD-E13C98865089}"/>
              </a:ext>
            </a:extLst>
          </p:cNvPr>
          <p:cNvSpPr txBox="1"/>
          <p:nvPr/>
        </p:nvSpPr>
        <p:spPr>
          <a:xfrm>
            <a:off x="0" y="0"/>
            <a:ext cx="1928733"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ファイル共有アップロード </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3E549EB7-A6CF-437D-6C4D-023779144724}"/>
              </a:ext>
            </a:extLst>
          </p:cNvPr>
          <p:cNvSpPr txBox="1"/>
          <p:nvPr/>
        </p:nvSpPr>
        <p:spPr>
          <a:xfrm>
            <a:off x="426572" y="391383"/>
            <a:ext cx="6225587" cy="3816429"/>
          </a:xfrm>
          <a:prstGeom prst="rect">
            <a:avLst/>
          </a:prstGeom>
          <a:noFill/>
          <a:ln>
            <a:noFill/>
          </a:ln>
        </p:spPr>
        <p:txBody>
          <a:bodyPr wrap="square" rtlCol="0">
            <a:spAutoFit/>
          </a:bodyPr>
          <a:lstStyle/>
          <a:p>
            <a:pPr lvl="0" defTabSz="914400" eaLnBrk="0" fontAlgn="base" hangingPunct="0">
              <a:lnSpc>
                <a:spcPct val="150000"/>
              </a:lnSpc>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④</a:t>
            </a:r>
            <a:r>
              <a:rPr lang="en-US" altLang="ja-JP" sz="1400" dirty="0">
                <a:latin typeface="BIZ UDP明朝 Medium" panose="02020500000000000000" pitchFamily="18" charset="-128"/>
                <a:ea typeface="BIZ UDP明朝 Medium" panose="02020500000000000000" pitchFamily="18" charset="-128"/>
              </a:rPr>
              <a:t>【</a:t>
            </a:r>
            <a:r>
              <a:rPr lang="ja-JP" altLang="en-US" sz="1400" dirty="0">
                <a:latin typeface="BIZ UDP明朝 Medium" panose="02020500000000000000" pitchFamily="18" charset="-128"/>
                <a:ea typeface="BIZ UDP明朝 Medium" panose="02020500000000000000" pitchFamily="18" charset="-128"/>
              </a:rPr>
              <a:t>公開開始日時</a:t>
            </a:r>
            <a:r>
              <a:rPr lang="en-US" altLang="ja-JP" sz="1400" dirty="0">
                <a:latin typeface="BIZ UDP明朝 Medium" panose="02020500000000000000" pitchFamily="18" charset="-128"/>
                <a:ea typeface="BIZ UDP明朝 Medium" panose="02020500000000000000" pitchFamily="18" charset="-128"/>
              </a:rPr>
              <a:t>】</a:t>
            </a:r>
            <a:r>
              <a:rPr lang="ja-JP" altLang="en-US" sz="1400" dirty="0">
                <a:latin typeface="BIZ UDP明朝 Medium" panose="02020500000000000000" pitchFamily="18" charset="-128"/>
                <a:ea typeface="BIZ UDP明朝 Medium" panose="02020500000000000000" pitchFamily="18" charset="-128"/>
              </a:rPr>
              <a:t>　健保へ閲覧可能とする日時を指定できます。</a:t>
            </a:r>
            <a:endParaRPr lang="en-US" altLang="ja-JP" sz="1400" dirty="0">
              <a:latin typeface="BIZ UDP明朝 Medium" panose="02020500000000000000" pitchFamily="18" charset="-128"/>
              <a:ea typeface="BIZ UDP明朝 Medium" panose="02020500000000000000" pitchFamily="18" charset="-128"/>
            </a:endParaRPr>
          </a:p>
          <a:p>
            <a:pPr lvl="0" defTabSz="914400" eaLnBrk="0" fontAlgn="base" hangingPunct="0">
              <a:lnSpc>
                <a:spcPct val="150000"/>
              </a:lnSpc>
              <a:spcBef>
                <a:spcPct val="0"/>
              </a:spcBef>
              <a:spcAft>
                <a:spcPct val="0"/>
              </a:spcAft>
            </a:pPr>
            <a:r>
              <a:rPr lang="ja-JP" altLang="en-US" sz="1200" dirty="0">
                <a:latin typeface="BIZ UDP明朝 Medium" panose="02020500000000000000" pitchFamily="18" charset="-128"/>
                <a:ea typeface="BIZ UDP明朝 Medium" panose="02020500000000000000" pitchFamily="18" charset="-128"/>
              </a:rPr>
              <a:t>　　</a:t>
            </a:r>
            <a:r>
              <a:rPr lang="en-US" altLang="ja-JP" sz="1200" b="1" dirty="0">
                <a:solidFill>
                  <a:srgbClr val="0070C0"/>
                </a:solidFill>
                <a:latin typeface="BIZ UDP明朝 Medium" panose="02020500000000000000" pitchFamily="18" charset="-128"/>
                <a:ea typeface="BIZ UDP明朝 Medium" panose="02020500000000000000" pitchFamily="18" charset="-128"/>
              </a:rPr>
              <a:t>※</a:t>
            </a:r>
            <a:r>
              <a:rPr lang="ja-JP" altLang="en-US" sz="1200" b="1" dirty="0">
                <a:solidFill>
                  <a:srgbClr val="0070C0"/>
                </a:solidFill>
                <a:latin typeface="BIZ UDP明朝 Medium" panose="02020500000000000000" pitchFamily="18" charset="-128"/>
                <a:ea typeface="BIZ UDP明朝 Medium" panose="02020500000000000000" pitchFamily="18" charset="-128"/>
              </a:rPr>
              <a:t>公開開始日時までは送信の訂正、取消が可能</a:t>
            </a: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⑤</a:t>
            </a:r>
            <a:r>
              <a:rPr lang="ja-JP" altLang="en-US" sz="1400" dirty="0">
                <a:latin typeface="BIZ UDP明朝 Medium" panose="02020500000000000000" pitchFamily="18" charset="-128"/>
                <a:ea typeface="BIZ UDP明朝 Medium" panose="02020500000000000000" pitchFamily="18" charset="-128"/>
              </a:rPr>
              <a:t>メール通知設定　（</a:t>
            </a:r>
            <a:r>
              <a:rPr kumimoji="1" lang="ja-JP" altLang="en-US" sz="1400" dirty="0">
                <a:latin typeface="BIZ UDP明朝 Medium" panose="02020500000000000000" pitchFamily="18" charset="-128"/>
                <a:ea typeface="BIZ UDP明朝 Medium" panose="02020500000000000000" pitchFamily="18" charset="-128"/>
              </a:rPr>
              <a:t>健保へアップロードした旨をメールでお知らせします。）</a:t>
            </a:r>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a:p>
            <a:endParaRPr kumimoji="1" lang="en-US" altLang="ja-JP" sz="1400" b="1" dirty="0">
              <a:latin typeface="BIZ UDP明朝 Medium" panose="02020500000000000000" pitchFamily="18" charset="-128"/>
              <a:ea typeface="BIZ UDP明朝 Medium" panose="02020500000000000000" pitchFamily="18" charset="-128"/>
            </a:endParaRPr>
          </a:p>
        </p:txBody>
      </p:sp>
      <p:cxnSp>
        <p:nvCxnSpPr>
          <p:cNvPr id="14" name="直線矢印コネクタ 13">
            <a:extLst>
              <a:ext uri="{FF2B5EF4-FFF2-40B4-BE49-F238E27FC236}">
                <a16:creationId xmlns:a16="http://schemas.microsoft.com/office/drawing/2014/main" id="{2F31D11C-8CAB-4676-88A7-B04064F0E3DD}"/>
              </a:ext>
            </a:extLst>
          </p:cNvPr>
          <p:cNvCxnSpPr>
            <a:cxnSpLocks/>
          </p:cNvCxnSpPr>
          <p:nvPr/>
        </p:nvCxnSpPr>
        <p:spPr>
          <a:xfrm flipV="1">
            <a:off x="5040705" y="1721957"/>
            <a:ext cx="326572" cy="244668"/>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 name="正方形/長方形 1">
            <a:extLst>
              <a:ext uri="{FF2B5EF4-FFF2-40B4-BE49-F238E27FC236}">
                <a16:creationId xmlns:a16="http://schemas.microsoft.com/office/drawing/2014/main" id="{03C8AC9D-62E3-4AD1-96A8-DF324FFF66EB}"/>
              </a:ext>
            </a:extLst>
          </p:cNvPr>
          <p:cNvSpPr/>
          <p:nvPr/>
        </p:nvSpPr>
        <p:spPr>
          <a:xfrm>
            <a:off x="2773893" y="1881823"/>
            <a:ext cx="2800111" cy="262969"/>
          </a:xfrm>
          <a:prstGeom prst="rect">
            <a:avLst/>
          </a:prstGeom>
          <a:solidFill>
            <a:srgbClr val="FF5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100" dirty="0">
                <a:latin typeface="BIZ UDPゴシック" panose="020B0400000000000000" pitchFamily="50" charset="-128"/>
                <a:ea typeface="BIZ UDPゴシック" panose="020B0400000000000000" pitchFamily="50" charset="-128"/>
              </a:rPr>
              <a:t>すぐに送りたい場合は即時公開をチェック</a:t>
            </a:r>
            <a:endParaRPr kumimoji="1" lang="en-US" altLang="ja-JP" sz="1100"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D3E5D183-A07D-4395-89CA-86A646BB75D7}"/>
              </a:ext>
            </a:extLst>
          </p:cNvPr>
          <p:cNvSpPr txBox="1"/>
          <p:nvPr/>
        </p:nvSpPr>
        <p:spPr>
          <a:xfrm>
            <a:off x="1956137" y="5510505"/>
            <a:ext cx="4493538" cy="253916"/>
          </a:xfrm>
          <a:prstGeom prst="rect">
            <a:avLst/>
          </a:prstGeom>
          <a:solidFill>
            <a:srgbClr val="FFFF00"/>
          </a:solidFill>
        </p:spPr>
        <p:txBody>
          <a:bodyPr wrap="none" rtlCol="0">
            <a:spAutoFit/>
          </a:bodyPr>
          <a:lstStyle/>
          <a:p>
            <a:r>
              <a:rPr kumimoji="1" lang="ja-JP" altLang="en-US" sz="1050" dirty="0">
                <a:solidFill>
                  <a:srgbClr val="FF0000"/>
                </a:solidFill>
              </a:rPr>
              <a:t>↑↑ </a:t>
            </a:r>
            <a:r>
              <a:rPr kumimoji="1" lang="en-US" altLang="ja-JP" sz="900" u="sng" dirty="0">
                <a:uFill>
                  <a:solidFill>
                    <a:srgbClr val="FF0000"/>
                  </a:solidFill>
                </a:uFill>
              </a:rPr>
              <a:t>【</a:t>
            </a:r>
            <a:r>
              <a:rPr kumimoji="1" lang="ja-JP" altLang="en-US" sz="900" u="sng" dirty="0">
                <a:uFill>
                  <a:solidFill>
                    <a:srgbClr val="FF0000"/>
                  </a:solidFill>
                </a:uFill>
              </a:rPr>
              <a:t>％％</a:t>
            </a:r>
            <a:r>
              <a:rPr kumimoji="1" lang="en-US" altLang="ja-JP" sz="900" u="sng" dirty="0">
                <a:uFill>
                  <a:solidFill>
                    <a:srgbClr val="FF0000"/>
                  </a:solidFill>
                </a:uFill>
              </a:rPr>
              <a:t>SHARE_FOLDER%%】</a:t>
            </a:r>
            <a:r>
              <a:rPr kumimoji="1" lang="ja-JP" altLang="en-US" sz="900" dirty="0"/>
              <a:t>の部分は自動的に所属事業所名が宛先に設定されます。</a:t>
            </a:r>
            <a:endParaRPr kumimoji="1" lang="ja-JP" altLang="en-US" sz="1050" dirty="0"/>
          </a:p>
        </p:txBody>
      </p:sp>
      <p:pic>
        <p:nvPicPr>
          <p:cNvPr id="8" name="図 7">
            <a:extLst>
              <a:ext uri="{FF2B5EF4-FFF2-40B4-BE49-F238E27FC236}">
                <a16:creationId xmlns:a16="http://schemas.microsoft.com/office/drawing/2014/main" id="{A6ADB1F8-B67F-4F3C-B4C0-CA45CE6AE56F}"/>
              </a:ext>
            </a:extLst>
          </p:cNvPr>
          <p:cNvPicPr>
            <a:picLocks noChangeAspect="1"/>
          </p:cNvPicPr>
          <p:nvPr/>
        </p:nvPicPr>
        <p:blipFill>
          <a:blip r:embed="rId3"/>
          <a:stretch>
            <a:fillRect/>
          </a:stretch>
        </p:blipFill>
        <p:spPr>
          <a:xfrm>
            <a:off x="1991392" y="4278429"/>
            <a:ext cx="1357838" cy="128098"/>
          </a:xfrm>
          <a:prstGeom prst="rect">
            <a:avLst/>
          </a:prstGeom>
        </p:spPr>
      </p:pic>
    </p:spTree>
    <p:extLst>
      <p:ext uri="{BB962C8B-B14F-4D97-AF65-F5344CB8AC3E}">
        <p14:creationId xmlns:p14="http://schemas.microsoft.com/office/powerpoint/2010/main" val="3092438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B9FC2-6990-84B8-8E93-7BDBA7F4011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1794678-457C-A7EC-B198-E559BCEDC641}"/>
              </a:ext>
            </a:extLst>
          </p:cNvPr>
          <p:cNvSpPr txBox="1"/>
          <p:nvPr/>
        </p:nvSpPr>
        <p:spPr>
          <a:xfrm>
            <a:off x="426572" y="391383"/>
            <a:ext cx="6225587" cy="8279190"/>
          </a:xfrm>
          <a:prstGeom prst="rect">
            <a:avLst/>
          </a:prstGeom>
          <a:noFill/>
          <a:ln>
            <a:noFill/>
          </a:ln>
        </p:spPr>
        <p:txBody>
          <a:bodyPr wrap="square" rtlCol="0">
            <a:spAutoFit/>
          </a:bodyPr>
          <a:lstStyle/>
          <a:p>
            <a:pPr lvl="0" defTabSz="914400" eaLnBrk="0" fontAlgn="base" hangingPunct="0">
              <a:lnSpc>
                <a:spcPct val="150000"/>
              </a:lnSpc>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⑥送信内容の確認</a:t>
            </a: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400"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⑦ファイルのアップロードが完了</a:t>
            </a: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a:p>
            <a:pPr defTabSz="914400" eaLnBrk="0" fontAlgn="base" hangingPunct="0">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　</a:t>
            </a:r>
            <a:r>
              <a:rPr lang="en-US" altLang="ja-JP" sz="1200" b="1" dirty="0">
                <a:solidFill>
                  <a:srgbClr val="0070C0"/>
                </a:solidFill>
                <a:latin typeface="BIZ UDP明朝 Medium" panose="02020500000000000000" pitchFamily="18" charset="-128"/>
                <a:ea typeface="BIZ UDP明朝 Medium" panose="02020500000000000000" pitchFamily="18" charset="-128"/>
              </a:rPr>
              <a:t>※</a:t>
            </a:r>
            <a:r>
              <a:rPr lang="ja-JP" altLang="en-US" sz="1200" b="1" dirty="0">
                <a:solidFill>
                  <a:srgbClr val="0070C0"/>
                </a:solidFill>
                <a:latin typeface="BIZ UDP明朝 Medium" panose="02020500000000000000" pitchFamily="18" charset="-128"/>
                <a:ea typeface="BIZ UDP明朝 Medium" panose="02020500000000000000" pitchFamily="18" charset="-128"/>
              </a:rPr>
              <a:t>ファイルをアップロードしたユーザーのみ、ファイルの削除・訂正が可能</a:t>
            </a:r>
            <a:endParaRPr lang="ja-JP" altLang="en-US" sz="1400" b="1" dirty="0">
              <a:solidFill>
                <a:srgbClr val="0070C0"/>
              </a:solidFill>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endParaRPr kumimoji="1" lang="en-US" altLang="ja-JP" sz="1400" b="1" dirty="0">
              <a:latin typeface="BIZ UDP明朝 Medium" panose="02020500000000000000" pitchFamily="18" charset="-128"/>
              <a:ea typeface="BIZ UDP明朝 Medium" panose="02020500000000000000" pitchFamily="18" charset="-128"/>
            </a:endParaRPr>
          </a:p>
        </p:txBody>
      </p:sp>
      <p:sp>
        <p:nvSpPr>
          <p:cNvPr id="5" name="Footer Placeholder 4">
            <a:extLst>
              <a:ext uri="{FF2B5EF4-FFF2-40B4-BE49-F238E27FC236}">
                <a16:creationId xmlns:a16="http://schemas.microsoft.com/office/drawing/2014/main" id="{B5FC9399-B7F0-8387-DF91-56E3AE6CB7DF}"/>
              </a:ext>
            </a:extLst>
          </p:cNvPr>
          <p:cNvSpPr>
            <a:spLocks noGrp="1"/>
          </p:cNvSpPr>
          <p:nvPr>
            <p:ph type="ftr" sz="quarter" idx="11"/>
          </p:nvPr>
        </p:nvSpPr>
        <p:spPr>
          <a:xfrm>
            <a:off x="2343150" y="9361871"/>
            <a:ext cx="2171700" cy="527403"/>
          </a:xfrm>
        </p:spPr>
        <p:txBody>
          <a:bodyPr anchor="b"/>
          <a:lstStyle/>
          <a:p>
            <a:fld id="{AEC2EAC2-9A47-4538-885C-C31DC6E65ECB}" type="slidenum">
              <a:rPr lang="en-US" smtClean="0"/>
              <a:pPr/>
              <a:t>21</a:t>
            </a:fld>
            <a:endParaRPr lang="en-US" dirty="0"/>
          </a:p>
        </p:txBody>
      </p:sp>
      <p:sp>
        <p:nvSpPr>
          <p:cNvPr id="19" name="正方形/長方形 18">
            <a:extLst>
              <a:ext uri="{FF2B5EF4-FFF2-40B4-BE49-F238E27FC236}">
                <a16:creationId xmlns:a16="http://schemas.microsoft.com/office/drawing/2014/main" id="{D6D95B4D-011D-2A66-E509-CE86F82BDD38}"/>
              </a:ext>
            </a:extLst>
          </p:cNvPr>
          <p:cNvSpPr/>
          <p:nvPr/>
        </p:nvSpPr>
        <p:spPr>
          <a:xfrm>
            <a:off x="1136408" y="997513"/>
            <a:ext cx="5854700"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pic>
        <p:nvPicPr>
          <p:cNvPr id="13" name="図 12">
            <a:extLst>
              <a:ext uri="{FF2B5EF4-FFF2-40B4-BE49-F238E27FC236}">
                <a16:creationId xmlns:a16="http://schemas.microsoft.com/office/drawing/2014/main" id="{8ACBE213-B7A6-3465-68A8-EF70717BC2B7}"/>
              </a:ext>
            </a:extLst>
          </p:cNvPr>
          <p:cNvPicPr>
            <a:picLocks noChangeAspect="1"/>
          </p:cNvPicPr>
          <p:nvPr/>
        </p:nvPicPr>
        <p:blipFill rotWithShape="1">
          <a:blip r:embed="rId2"/>
          <a:srcRect l="4450" t="21554" r="4603" b="28289"/>
          <a:stretch/>
        </p:blipFill>
        <p:spPr>
          <a:xfrm>
            <a:off x="663738" y="883091"/>
            <a:ext cx="5795802" cy="4058690"/>
          </a:xfrm>
          <a:prstGeom prst="rect">
            <a:avLst/>
          </a:prstGeom>
        </p:spPr>
      </p:pic>
      <p:pic>
        <p:nvPicPr>
          <p:cNvPr id="17" name="図 16">
            <a:extLst>
              <a:ext uri="{FF2B5EF4-FFF2-40B4-BE49-F238E27FC236}">
                <a16:creationId xmlns:a16="http://schemas.microsoft.com/office/drawing/2014/main" id="{16B13260-D893-CA49-7FF8-F0CEBD9D394A}"/>
              </a:ext>
            </a:extLst>
          </p:cNvPr>
          <p:cNvPicPr>
            <a:picLocks noChangeAspect="1"/>
          </p:cNvPicPr>
          <p:nvPr/>
        </p:nvPicPr>
        <p:blipFill rotWithShape="1">
          <a:blip r:embed="rId3"/>
          <a:srcRect l="2241" t="21491" r="2648" b="48056"/>
          <a:stretch/>
        </p:blipFill>
        <p:spPr>
          <a:xfrm>
            <a:off x="627163" y="6247566"/>
            <a:ext cx="5894652" cy="1719207"/>
          </a:xfrm>
          <a:prstGeom prst="rect">
            <a:avLst/>
          </a:prstGeom>
        </p:spPr>
      </p:pic>
      <p:sp>
        <p:nvSpPr>
          <p:cNvPr id="15" name="楕円 14">
            <a:extLst>
              <a:ext uri="{FF2B5EF4-FFF2-40B4-BE49-F238E27FC236}">
                <a16:creationId xmlns:a16="http://schemas.microsoft.com/office/drawing/2014/main" id="{1E3A2CC8-76F5-4328-B4AE-7F778A816F81}"/>
              </a:ext>
            </a:extLst>
          </p:cNvPr>
          <p:cNvSpPr/>
          <p:nvPr/>
        </p:nvSpPr>
        <p:spPr>
          <a:xfrm>
            <a:off x="4112575" y="4594157"/>
            <a:ext cx="539377" cy="252452"/>
          </a:xfrm>
          <a:prstGeom prst="ellipse">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193CD04F-6BE6-C4E0-16B2-11BA05C9BCA0}"/>
              </a:ext>
            </a:extLst>
          </p:cNvPr>
          <p:cNvSpPr txBox="1"/>
          <p:nvPr/>
        </p:nvSpPr>
        <p:spPr>
          <a:xfrm>
            <a:off x="2081061" y="3766566"/>
            <a:ext cx="4140877" cy="430887"/>
          </a:xfrm>
          <a:prstGeom prst="rect">
            <a:avLst/>
          </a:prstGeom>
          <a:solidFill>
            <a:srgbClr val="FFFF00"/>
          </a:solidFill>
        </p:spPr>
        <p:txBody>
          <a:bodyPr wrap="none" rtlCol="0">
            <a:spAutoFit/>
          </a:bodyPr>
          <a:lstStyle/>
          <a:p>
            <a:r>
              <a:rPr kumimoji="1" lang="ja-JP" altLang="en-US" sz="1100" b="1" dirty="0">
                <a:latin typeface="BIZ UDPゴシック" panose="020B0400000000000000" pitchFamily="50" charset="-128"/>
                <a:ea typeface="BIZ UDPゴシック" panose="020B0400000000000000" pitchFamily="50" charset="-128"/>
              </a:rPr>
              <a:t>内容に誤りがなければ登録</a:t>
            </a:r>
            <a:endParaRPr kumimoji="1" lang="en-US" altLang="ja-JP" sz="1100" b="1" dirty="0">
              <a:latin typeface="BIZ UDPゴシック" panose="020B0400000000000000" pitchFamily="50" charset="-128"/>
              <a:ea typeface="BIZ UDPゴシック" panose="020B0400000000000000" pitchFamily="50" charset="-128"/>
            </a:endParaRPr>
          </a:p>
          <a:p>
            <a:r>
              <a:rPr kumimoji="1" lang="en-US" altLang="ja-JP" sz="1100" b="1" dirty="0">
                <a:latin typeface="BIZ UDPゴシック" panose="020B0400000000000000" pitchFamily="50" charset="-128"/>
                <a:ea typeface="BIZ UDPゴシック" panose="020B0400000000000000" pitchFamily="50" charset="-128"/>
              </a:rPr>
              <a:t>※</a:t>
            </a:r>
            <a:r>
              <a:rPr kumimoji="1" lang="ja-JP" altLang="en-US" sz="1100" b="1" dirty="0">
                <a:latin typeface="BIZ UDPゴシック" panose="020B0400000000000000" pitchFamily="50" charset="-128"/>
                <a:ea typeface="BIZ UDPゴシック" panose="020B0400000000000000" pitchFamily="50" charset="-128"/>
              </a:rPr>
              <a:t>公開開始日時をむかえるまでは送信の訂正、取消が可能です。</a:t>
            </a:r>
          </a:p>
        </p:txBody>
      </p:sp>
      <p:sp>
        <p:nvSpPr>
          <p:cNvPr id="7" name="矢印: 下 6">
            <a:extLst>
              <a:ext uri="{FF2B5EF4-FFF2-40B4-BE49-F238E27FC236}">
                <a16:creationId xmlns:a16="http://schemas.microsoft.com/office/drawing/2014/main" id="{E7401CC1-8C1C-6A47-AA62-BF83DC8559DF}"/>
              </a:ext>
            </a:extLst>
          </p:cNvPr>
          <p:cNvSpPr/>
          <p:nvPr/>
        </p:nvSpPr>
        <p:spPr>
          <a:xfrm rot="20160490">
            <a:off x="4076937" y="4277713"/>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8" name="正方形/長方形 17">
            <a:extLst>
              <a:ext uri="{FF2B5EF4-FFF2-40B4-BE49-F238E27FC236}">
                <a16:creationId xmlns:a16="http://schemas.microsoft.com/office/drawing/2014/main" id="{DAD57085-1BB6-402D-892F-30F9AE003991}"/>
              </a:ext>
            </a:extLst>
          </p:cNvPr>
          <p:cNvSpPr/>
          <p:nvPr/>
        </p:nvSpPr>
        <p:spPr>
          <a:xfrm>
            <a:off x="564886" y="6204190"/>
            <a:ext cx="5988313" cy="1785105"/>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D1AD4E6B-D505-E00E-2FCA-6690E35986B3}"/>
              </a:ext>
            </a:extLst>
          </p:cNvPr>
          <p:cNvSpPr/>
          <p:nvPr/>
        </p:nvSpPr>
        <p:spPr>
          <a:xfrm>
            <a:off x="564887" y="844836"/>
            <a:ext cx="5988313" cy="4058690"/>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2" name="矢印: 下 21">
            <a:extLst>
              <a:ext uri="{FF2B5EF4-FFF2-40B4-BE49-F238E27FC236}">
                <a16:creationId xmlns:a16="http://schemas.microsoft.com/office/drawing/2014/main" id="{7E2ED7B9-A5A5-415E-932E-CC735B902D54}"/>
              </a:ext>
            </a:extLst>
          </p:cNvPr>
          <p:cNvSpPr/>
          <p:nvPr/>
        </p:nvSpPr>
        <p:spPr>
          <a:xfrm>
            <a:off x="4112575" y="4953000"/>
            <a:ext cx="461529" cy="603280"/>
          </a:xfrm>
          <a:prstGeom prst="downArrow">
            <a:avLst>
              <a:gd name="adj1" fmla="val 50001"/>
              <a:gd name="adj2" fmla="val 50000"/>
            </a:avLst>
          </a:prstGeom>
          <a:gradFill>
            <a:gsLst>
              <a:gs pos="0">
                <a:srgbClr val="FF0000"/>
              </a:gs>
              <a:gs pos="100000">
                <a:schemeClr val="bg1">
                  <a:lumMod val="85000"/>
                </a:schemeClr>
              </a:gs>
            </a:gsLst>
          </a:gradFill>
          <a:ln>
            <a:gradFill flip="none" rotWithShape="1">
              <a:gsLst>
                <a:gs pos="0">
                  <a:schemeClr val="accent1">
                    <a:lumMod val="5000"/>
                    <a:lumOff val="95000"/>
                  </a:schemeClr>
                </a:gs>
                <a:gs pos="25000">
                  <a:schemeClr val="tx1"/>
                </a:gs>
                <a:gs pos="100000">
                  <a:schemeClr val="tx1"/>
                </a:gs>
              </a:gsLst>
              <a:lin ang="540000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7F8F77D3-A701-429B-B260-19401D616E8C}"/>
              </a:ext>
            </a:extLst>
          </p:cNvPr>
          <p:cNvSpPr txBox="1"/>
          <p:nvPr/>
        </p:nvSpPr>
        <p:spPr>
          <a:xfrm>
            <a:off x="690663" y="6976364"/>
            <a:ext cx="2300630"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アップロード一覧に追加されます。</a:t>
            </a:r>
          </a:p>
        </p:txBody>
      </p:sp>
      <p:sp>
        <p:nvSpPr>
          <p:cNvPr id="3" name="テキスト ボックス 2">
            <a:extLst>
              <a:ext uri="{FF2B5EF4-FFF2-40B4-BE49-F238E27FC236}">
                <a16:creationId xmlns:a16="http://schemas.microsoft.com/office/drawing/2014/main" id="{0315DEBD-AE69-C94E-8D4D-5BD44416224B}"/>
              </a:ext>
            </a:extLst>
          </p:cNvPr>
          <p:cNvSpPr txBox="1"/>
          <p:nvPr/>
        </p:nvSpPr>
        <p:spPr>
          <a:xfrm>
            <a:off x="4929267" y="0"/>
            <a:ext cx="1928733"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ファイル共有アップロード </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709736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図 34">
            <a:extLst>
              <a:ext uri="{FF2B5EF4-FFF2-40B4-BE49-F238E27FC236}">
                <a16:creationId xmlns:a16="http://schemas.microsoft.com/office/drawing/2014/main" id="{6A5DF9E8-9BCA-0CE3-0ABB-EBEF8D452B87}"/>
              </a:ext>
            </a:extLst>
          </p:cNvPr>
          <p:cNvPicPr>
            <a:picLocks noChangeAspect="1"/>
          </p:cNvPicPr>
          <p:nvPr/>
        </p:nvPicPr>
        <p:blipFill>
          <a:blip r:embed="rId2"/>
          <a:srcRect l="3079" t="21715" r="3443" b="40707"/>
          <a:stretch>
            <a:fillRect/>
          </a:stretch>
        </p:blipFill>
        <p:spPr>
          <a:xfrm>
            <a:off x="996302" y="7396932"/>
            <a:ext cx="5499286" cy="2304016"/>
          </a:xfrm>
          <a:prstGeom prst="rect">
            <a:avLst/>
          </a:prstGeom>
        </p:spPr>
      </p:pic>
      <p:sp>
        <p:nvSpPr>
          <p:cNvPr id="9" name="テキスト ボックス 8">
            <a:extLst>
              <a:ext uri="{FF2B5EF4-FFF2-40B4-BE49-F238E27FC236}">
                <a16:creationId xmlns:a16="http://schemas.microsoft.com/office/drawing/2014/main" id="{4B64F880-8B4D-4E03-BA11-A18EEFC1D572}"/>
              </a:ext>
            </a:extLst>
          </p:cNvPr>
          <p:cNvSpPr txBox="1"/>
          <p:nvPr/>
        </p:nvSpPr>
        <p:spPr>
          <a:xfrm>
            <a:off x="211138" y="244732"/>
            <a:ext cx="5136342" cy="2154436"/>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●ファイル共有ダウンロード </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lang="ja-JP" altLang="en-US" sz="2400" dirty="0">
                <a:solidFill>
                  <a:srgbClr val="0070C0"/>
                </a:solidFill>
                <a:latin typeface="BIZ UDPゴシック" panose="020B0400000000000000" pitchFamily="50" charset="-128"/>
                <a:ea typeface="BIZ UDPゴシック" panose="020B0400000000000000" pitchFamily="50" charset="-128"/>
              </a:rPr>
              <a:t>　　</a:t>
            </a:r>
            <a:r>
              <a:rPr lang="ja-JP" altLang="en-US" sz="2000" dirty="0">
                <a:solidFill>
                  <a:schemeClr val="bg1"/>
                </a:solidFill>
                <a:highlight>
                  <a:srgbClr val="CC66FF"/>
                </a:highlight>
                <a:latin typeface="BIZ UDPゴシック" panose="020B0400000000000000" pitchFamily="50" charset="-128"/>
                <a:ea typeface="BIZ UDPゴシック" panose="020B0400000000000000" pitchFamily="50" charset="-128"/>
              </a:rPr>
              <a:t>健保から届いたファイルを受取る場合　　</a:t>
            </a:r>
            <a:endParaRPr lang="en-US" altLang="ja-JP" sz="2400" dirty="0">
              <a:solidFill>
                <a:schemeClr val="bg1"/>
              </a:solidFill>
              <a:highlight>
                <a:srgbClr val="CC66FF"/>
              </a:highlight>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pic>
        <p:nvPicPr>
          <p:cNvPr id="2" name="図 1">
            <a:extLst>
              <a:ext uri="{FF2B5EF4-FFF2-40B4-BE49-F238E27FC236}">
                <a16:creationId xmlns:a16="http://schemas.microsoft.com/office/drawing/2014/main" id="{0351A4EF-50D8-6C2D-C9D2-A79869E5BE30}"/>
              </a:ext>
            </a:extLst>
          </p:cNvPr>
          <p:cNvPicPr>
            <a:picLocks noChangeAspect="1"/>
          </p:cNvPicPr>
          <p:nvPr/>
        </p:nvPicPr>
        <p:blipFill rotWithShape="1">
          <a:blip r:embed="rId3"/>
          <a:srcRect l="11601" t="10751" r="11364" b="54807"/>
          <a:stretch/>
        </p:blipFill>
        <p:spPr>
          <a:xfrm>
            <a:off x="847438" y="3442172"/>
            <a:ext cx="4887923" cy="1360771"/>
          </a:xfrm>
          <a:prstGeom prst="rect">
            <a:avLst/>
          </a:prstGeom>
        </p:spPr>
      </p:pic>
      <p:pic>
        <p:nvPicPr>
          <p:cNvPr id="3" name="図 2" descr="グラフィカル ユーザー インターフェイス&#10;&#10;AI 生成コンテンツは誤りを含む可能性があります。">
            <a:extLst>
              <a:ext uri="{FF2B5EF4-FFF2-40B4-BE49-F238E27FC236}">
                <a16:creationId xmlns:a16="http://schemas.microsoft.com/office/drawing/2014/main" id="{54B7AF47-6D6D-616A-8916-0D766C03E512}"/>
              </a:ext>
            </a:extLst>
          </p:cNvPr>
          <p:cNvPicPr>
            <a:picLocks noChangeAspect="1"/>
          </p:cNvPicPr>
          <p:nvPr/>
        </p:nvPicPr>
        <p:blipFill rotWithShape="1">
          <a:blip r:embed="rId4"/>
          <a:srcRect l="22083" t="51955" r="22500"/>
          <a:stretch/>
        </p:blipFill>
        <p:spPr>
          <a:xfrm>
            <a:off x="768740" y="4680933"/>
            <a:ext cx="5008990" cy="2307053"/>
          </a:xfrm>
          <a:prstGeom prst="rect">
            <a:avLst/>
          </a:prstGeom>
        </p:spPr>
      </p:pic>
      <p:sp>
        <p:nvSpPr>
          <p:cNvPr id="4" name="正方形/長方形 3">
            <a:extLst>
              <a:ext uri="{FF2B5EF4-FFF2-40B4-BE49-F238E27FC236}">
                <a16:creationId xmlns:a16="http://schemas.microsoft.com/office/drawing/2014/main" id="{5E22E399-02C9-DBD6-07F3-66A2F446CEBD}"/>
              </a:ext>
            </a:extLst>
          </p:cNvPr>
          <p:cNvSpPr/>
          <p:nvPr/>
        </p:nvSpPr>
        <p:spPr>
          <a:xfrm>
            <a:off x="2853283" y="5030663"/>
            <a:ext cx="841178" cy="839852"/>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7" name="矢印: 下 6">
            <a:extLst>
              <a:ext uri="{FF2B5EF4-FFF2-40B4-BE49-F238E27FC236}">
                <a16:creationId xmlns:a16="http://schemas.microsoft.com/office/drawing/2014/main" id="{CD75DF15-DB78-5AE2-FAC1-0C1998FCC343}"/>
              </a:ext>
            </a:extLst>
          </p:cNvPr>
          <p:cNvSpPr/>
          <p:nvPr/>
        </p:nvSpPr>
        <p:spPr>
          <a:xfrm rot="3231208">
            <a:off x="3586780" y="4965497"/>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20" name="正方形/長方形 19">
            <a:extLst>
              <a:ext uri="{FF2B5EF4-FFF2-40B4-BE49-F238E27FC236}">
                <a16:creationId xmlns:a16="http://schemas.microsoft.com/office/drawing/2014/main" id="{2E36346C-24DE-8C0B-0781-88ECB5D5E3A8}"/>
              </a:ext>
            </a:extLst>
          </p:cNvPr>
          <p:cNvSpPr/>
          <p:nvPr/>
        </p:nvSpPr>
        <p:spPr>
          <a:xfrm>
            <a:off x="750355" y="3406635"/>
            <a:ext cx="5081060" cy="3580580"/>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6" name="Footer Placeholder 4">
            <a:extLst>
              <a:ext uri="{FF2B5EF4-FFF2-40B4-BE49-F238E27FC236}">
                <a16:creationId xmlns:a16="http://schemas.microsoft.com/office/drawing/2014/main" id="{2C4A5EB1-9E84-4EDD-A077-B8F4695D0203}"/>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22</a:t>
            </a:fld>
            <a:endParaRPr lang="en-US" dirty="0"/>
          </a:p>
        </p:txBody>
      </p:sp>
      <p:pic>
        <p:nvPicPr>
          <p:cNvPr id="14" name="図 13">
            <a:extLst>
              <a:ext uri="{FF2B5EF4-FFF2-40B4-BE49-F238E27FC236}">
                <a16:creationId xmlns:a16="http://schemas.microsoft.com/office/drawing/2014/main" id="{EB24A160-D93A-4FD8-A78A-7C9DA5DA07E6}"/>
              </a:ext>
            </a:extLst>
          </p:cNvPr>
          <p:cNvPicPr>
            <a:picLocks noChangeAspect="1"/>
          </p:cNvPicPr>
          <p:nvPr/>
        </p:nvPicPr>
        <p:blipFill rotWithShape="1">
          <a:blip r:embed="rId5"/>
          <a:srcRect r="81559" b="94139"/>
          <a:stretch/>
        </p:blipFill>
        <p:spPr>
          <a:xfrm>
            <a:off x="236113" y="1030381"/>
            <a:ext cx="1379076" cy="422268"/>
          </a:xfrm>
          <a:prstGeom prst="rect">
            <a:avLst/>
          </a:prstGeom>
        </p:spPr>
      </p:pic>
      <p:sp>
        <p:nvSpPr>
          <p:cNvPr id="16" name="テキスト ボックス 15">
            <a:extLst>
              <a:ext uri="{FF2B5EF4-FFF2-40B4-BE49-F238E27FC236}">
                <a16:creationId xmlns:a16="http://schemas.microsoft.com/office/drawing/2014/main" id="{41E14719-383B-4CE2-AE3C-62CAC2226C63}"/>
              </a:ext>
            </a:extLst>
          </p:cNvPr>
          <p:cNvSpPr txBox="1"/>
          <p:nvPr/>
        </p:nvSpPr>
        <p:spPr>
          <a:xfrm>
            <a:off x="500805" y="1414375"/>
            <a:ext cx="5696796" cy="1016689"/>
          </a:xfrm>
          <a:prstGeom prst="rect">
            <a:avLst/>
          </a:prstGeom>
          <a:solidFill>
            <a:srgbClr val="F8F8F8"/>
          </a:solidFill>
          <a:ln>
            <a:solidFill>
              <a:schemeClr val="bg1">
                <a:lumMod val="50000"/>
              </a:schemeClr>
            </a:solidFill>
          </a:ln>
        </p:spPr>
        <p:txBody>
          <a:bodyPr wrap="square" rtlCol="0">
            <a:spAutoFit/>
          </a:bodyPr>
          <a:lstStyle/>
          <a:p>
            <a:pPr>
              <a:lnSpc>
                <a:spcPct val="150000"/>
              </a:lnSpc>
            </a:pPr>
            <a:r>
              <a:rPr kumimoji="1" lang="ja-JP" altLang="en-US" sz="1400" dirty="0">
                <a:latin typeface="Meiryo UI" panose="020B0604030504040204" pitchFamily="50" charset="-128"/>
                <a:ea typeface="Meiryo UI" panose="020B0604030504040204" pitchFamily="50" charset="-128"/>
              </a:rPr>
              <a:t>保険料関係の帳票や、届出の決定通知書の閲覧及びダウンロードは、</a:t>
            </a:r>
            <a:endParaRPr kumimoji="1" lang="en-US" altLang="ja-JP" sz="1400" dirty="0">
              <a:latin typeface="Meiryo UI" panose="020B0604030504040204" pitchFamily="50" charset="-128"/>
              <a:ea typeface="Meiryo UI" panose="020B0604030504040204" pitchFamily="50" charset="-128"/>
            </a:endParaRPr>
          </a:p>
          <a:p>
            <a:pPr>
              <a:lnSpc>
                <a:spcPct val="150000"/>
              </a:lnSpc>
            </a:pPr>
            <a:r>
              <a:rPr kumimoji="1" lang="ja-JP" altLang="en-US" sz="1400" dirty="0">
                <a:latin typeface="Meiryo UI" panose="020B0604030504040204" pitchFamily="50" charset="-128"/>
                <a:ea typeface="Meiryo UI" panose="020B0604030504040204" pitchFamily="50" charset="-128"/>
              </a:rPr>
              <a:t>「事業主向け情報ダウンロード一覧」を使用します。</a:t>
            </a:r>
            <a:endParaRPr kumimoji="1" lang="en-US" altLang="ja-JP" sz="1400" dirty="0">
              <a:latin typeface="Meiryo UI" panose="020B0604030504040204" pitchFamily="50" charset="-128"/>
              <a:ea typeface="Meiryo UI" panose="020B0604030504040204" pitchFamily="50" charset="-128"/>
            </a:endParaRPr>
          </a:p>
          <a:p>
            <a:pPr>
              <a:lnSpc>
                <a:spcPct val="150000"/>
              </a:lnSpc>
            </a:pPr>
            <a:r>
              <a:rPr kumimoji="1" lang="ja-JP" altLang="en-US" sz="1400" dirty="0">
                <a:latin typeface="Meiryo UI" panose="020B0604030504040204" pitchFamily="50" charset="-128"/>
                <a:ea typeface="Meiryo UI" panose="020B0604030504040204" pitchFamily="50" charset="-128"/>
              </a:rPr>
              <a:t>詳しくは</a:t>
            </a:r>
            <a:r>
              <a:rPr kumimoji="1" lang="en-US" altLang="ja-JP" sz="1400" dirty="0">
                <a:latin typeface="Meiryo UI" panose="020B0604030504040204" pitchFamily="50" charset="-128"/>
                <a:ea typeface="Meiryo UI" panose="020B0604030504040204" pitchFamily="50" charset="-128"/>
              </a:rPr>
              <a:t>6</a:t>
            </a:r>
            <a:r>
              <a:rPr kumimoji="1" lang="ja-JP" altLang="en-US" sz="1400" dirty="0">
                <a:latin typeface="Meiryo UI" panose="020B0604030504040204" pitchFamily="50" charset="-128"/>
                <a:ea typeface="Meiryo UI" panose="020B0604030504040204" pitchFamily="50" charset="-128"/>
              </a:rPr>
              <a:t>ページ</a:t>
            </a:r>
            <a:r>
              <a:rPr kumimoji="1" lang="ja-JP" altLang="en-US" sz="1400" dirty="0">
                <a:highlight>
                  <a:srgbClr val="00FFFF"/>
                </a:highlight>
                <a:latin typeface="Meiryo UI" panose="020B0604030504040204" pitchFamily="50" charset="-128"/>
                <a:ea typeface="Meiryo UI" panose="020B0604030504040204" pitchFamily="50" charset="-128"/>
              </a:rPr>
              <a:t>「事業主向け情報ダウンロード一覧」</a:t>
            </a:r>
            <a:r>
              <a:rPr kumimoji="1" lang="ja-JP" altLang="en-US" sz="1400" dirty="0">
                <a:latin typeface="Meiryo UI" panose="020B0604030504040204" pitchFamily="50" charset="-128"/>
                <a:ea typeface="Meiryo UI" panose="020B0604030504040204" pitchFamily="50" charset="-128"/>
              </a:rPr>
              <a:t>を参照してください</a:t>
            </a:r>
          </a:p>
        </p:txBody>
      </p:sp>
      <p:sp>
        <p:nvSpPr>
          <p:cNvPr id="8" name="四角形: 角を丸くする 7">
            <a:extLst>
              <a:ext uri="{FF2B5EF4-FFF2-40B4-BE49-F238E27FC236}">
                <a16:creationId xmlns:a16="http://schemas.microsoft.com/office/drawing/2014/main" id="{F7811376-4308-BB77-5B37-B48C7C48D404}"/>
              </a:ext>
            </a:extLst>
          </p:cNvPr>
          <p:cNvSpPr/>
          <p:nvPr/>
        </p:nvSpPr>
        <p:spPr>
          <a:xfrm>
            <a:off x="3871756" y="3480985"/>
            <a:ext cx="1863605" cy="1264235"/>
          </a:xfrm>
          <a:prstGeom prst="roundRect">
            <a:avLst>
              <a:gd name="adj" fmla="val 3900"/>
            </a:avLst>
          </a:prstGeom>
          <a:noFill/>
          <a:ln w="38100">
            <a:solidFill>
              <a:srgbClr val="FFFF00"/>
            </a:solidFill>
            <a:prstDash val="soli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0" name="右大かっこ 9">
            <a:extLst>
              <a:ext uri="{FF2B5EF4-FFF2-40B4-BE49-F238E27FC236}">
                <a16:creationId xmlns:a16="http://schemas.microsoft.com/office/drawing/2014/main" id="{C80CC063-1F5F-ED7D-7C59-665588E539FB}"/>
              </a:ext>
            </a:extLst>
          </p:cNvPr>
          <p:cNvSpPr/>
          <p:nvPr/>
        </p:nvSpPr>
        <p:spPr>
          <a:xfrm>
            <a:off x="5735362" y="2743573"/>
            <a:ext cx="569792" cy="1428750"/>
          </a:xfrm>
          <a:prstGeom prst="rightBracket">
            <a:avLst>
              <a:gd name="adj" fmla="val 0"/>
            </a:avLst>
          </a:prstGeom>
          <a:ln w="38100">
            <a:solidFill>
              <a:srgbClr val="FFFF00"/>
            </a:solidFill>
          </a:ln>
          <a:effectLst>
            <a:outerShdw blurRad="63500" sx="102000" sy="102000" algn="ctr"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F85B00C-7483-F249-5C46-59DED0F44A3F}"/>
              </a:ext>
            </a:extLst>
          </p:cNvPr>
          <p:cNvSpPr txBox="1"/>
          <p:nvPr/>
        </p:nvSpPr>
        <p:spPr>
          <a:xfrm>
            <a:off x="3807531" y="4803397"/>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28" name="楕円 27">
            <a:extLst>
              <a:ext uri="{FF2B5EF4-FFF2-40B4-BE49-F238E27FC236}">
                <a16:creationId xmlns:a16="http://schemas.microsoft.com/office/drawing/2014/main" id="{E812F832-2261-2D52-5893-85C994EA0EC2}"/>
              </a:ext>
            </a:extLst>
          </p:cNvPr>
          <p:cNvSpPr/>
          <p:nvPr/>
        </p:nvSpPr>
        <p:spPr>
          <a:xfrm>
            <a:off x="1047796" y="9127452"/>
            <a:ext cx="227005" cy="180000"/>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5672A70E-6FC8-996A-2E24-2EE4A5AB4377}"/>
              </a:ext>
            </a:extLst>
          </p:cNvPr>
          <p:cNvSpPr txBox="1"/>
          <p:nvPr/>
        </p:nvSpPr>
        <p:spPr>
          <a:xfrm>
            <a:off x="789748" y="8670358"/>
            <a:ext cx="2319866"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①　ダウンロードしたい通知を選択</a:t>
            </a:r>
          </a:p>
        </p:txBody>
      </p:sp>
      <p:sp>
        <p:nvSpPr>
          <p:cNvPr id="30" name="楕円 29">
            <a:extLst>
              <a:ext uri="{FF2B5EF4-FFF2-40B4-BE49-F238E27FC236}">
                <a16:creationId xmlns:a16="http://schemas.microsoft.com/office/drawing/2014/main" id="{8583B3D5-A734-7399-F184-61EE72FF54D8}"/>
              </a:ext>
            </a:extLst>
          </p:cNvPr>
          <p:cNvSpPr/>
          <p:nvPr/>
        </p:nvSpPr>
        <p:spPr>
          <a:xfrm>
            <a:off x="5430376" y="8389973"/>
            <a:ext cx="995727" cy="211786"/>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C1E8127A-7272-5996-A070-D9311C6393ED}"/>
              </a:ext>
            </a:extLst>
          </p:cNvPr>
          <p:cNvSpPr txBox="1"/>
          <p:nvPr/>
        </p:nvSpPr>
        <p:spPr>
          <a:xfrm>
            <a:off x="4836158" y="8079796"/>
            <a:ext cx="1970411"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②　</a:t>
            </a:r>
            <a:r>
              <a:rPr kumimoji="1" lang="ja-JP" altLang="en-US" sz="1000" b="1" dirty="0">
                <a:solidFill>
                  <a:schemeClr val="bg1"/>
                </a:solidFill>
                <a:latin typeface="BIZ UDPゴシック" panose="020B0400000000000000" pitchFamily="50" charset="-128"/>
                <a:ea typeface="BIZ UDPゴシック" panose="020B0400000000000000" pitchFamily="50" charset="-128"/>
              </a:rPr>
              <a:t>クリックでダウンロード開始</a:t>
            </a:r>
            <a:endParaRPr kumimoji="1" lang="ja-JP" altLang="en-US" sz="1100" b="1" dirty="0">
              <a:solidFill>
                <a:schemeClr val="bg1"/>
              </a:solidFill>
              <a:latin typeface="BIZ UDPゴシック" panose="020B0400000000000000" pitchFamily="50" charset="-128"/>
              <a:ea typeface="BIZ UDPゴシック" panose="020B0400000000000000" pitchFamily="50" charset="-128"/>
            </a:endParaRPr>
          </a:p>
        </p:txBody>
      </p:sp>
      <p:sp>
        <p:nvSpPr>
          <p:cNvPr id="5" name="正方形/長方形 4">
            <a:extLst>
              <a:ext uri="{FF2B5EF4-FFF2-40B4-BE49-F238E27FC236}">
                <a16:creationId xmlns:a16="http://schemas.microsoft.com/office/drawing/2014/main" id="{E8D9E591-DB2E-B208-E70E-97FB134B7AAA}"/>
              </a:ext>
            </a:extLst>
          </p:cNvPr>
          <p:cNvSpPr/>
          <p:nvPr/>
        </p:nvSpPr>
        <p:spPr>
          <a:xfrm>
            <a:off x="846835" y="2517590"/>
            <a:ext cx="5307285" cy="515635"/>
          </a:xfrm>
          <a:prstGeom prst="rect">
            <a:avLst/>
          </a:prstGeom>
          <a:solidFill>
            <a:srgbClr val="FFFF00"/>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300" dirty="0">
                <a:solidFill>
                  <a:schemeClr val="tx1"/>
                </a:solidFill>
                <a:latin typeface="UD Digi Kyokasho NK-R" panose="02020400000000000000" pitchFamily="18" charset="-128"/>
                <a:ea typeface="UD Digi Kyokasho NK-R" panose="02020400000000000000" pitchFamily="18" charset="-128"/>
              </a:rPr>
              <a:t>健保からファイルがアップロードされるとホーム画面右上のトピックスに</a:t>
            </a:r>
            <a:endParaRPr lang="en-US" altLang="ja-JP" sz="13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r>
              <a:rPr lang="ja-JP" altLang="en-US" sz="1300" dirty="0">
                <a:solidFill>
                  <a:schemeClr val="tx1"/>
                </a:solidFill>
                <a:latin typeface="UD Digi Kyokasho NK-R" panose="02020400000000000000" pitchFamily="18" charset="-128"/>
                <a:ea typeface="UD Digi Kyokasho NK-R" panose="02020400000000000000" pitchFamily="18" charset="-128"/>
              </a:rPr>
              <a:t>「ファイルアップロードのご案内」が表示されます</a:t>
            </a:r>
            <a:endParaRPr lang="en-US" altLang="ja-JP" sz="1300" dirty="0">
              <a:solidFill>
                <a:schemeClr val="tx1"/>
              </a:solidFill>
              <a:latin typeface="UD Digi Kyokasho NK-R" panose="02020400000000000000" pitchFamily="18" charset="-128"/>
              <a:ea typeface="UD Digi Kyokasho NK-R" panose="02020400000000000000" pitchFamily="18" charset="-128"/>
            </a:endParaRPr>
          </a:p>
        </p:txBody>
      </p:sp>
      <p:sp>
        <p:nvSpPr>
          <p:cNvPr id="13" name="テキスト ボックス 12">
            <a:extLst>
              <a:ext uri="{FF2B5EF4-FFF2-40B4-BE49-F238E27FC236}">
                <a16:creationId xmlns:a16="http://schemas.microsoft.com/office/drawing/2014/main" id="{62CAF0F7-09D2-2BDD-1DE5-C9D6FE86AE1C}"/>
              </a:ext>
            </a:extLst>
          </p:cNvPr>
          <p:cNvSpPr txBox="1"/>
          <p:nvPr/>
        </p:nvSpPr>
        <p:spPr>
          <a:xfrm>
            <a:off x="0" y="0"/>
            <a:ext cx="1919115"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ファイル共有ダウンロード</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F9744224-15BE-DAE5-E7EA-E9F096EB3799}"/>
              </a:ext>
            </a:extLst>
          </p:cNvPr>
          <p:cNvSpPr txBox="1"/>
          <p:nvPr/>
        </p:nvSpPr>
        <p:spPr>
          <a:xfrm>
            <a:off x="426572" y="3003961"/>
            <a:ext cx="6225587" cy="4561698"/>
          </a:xfrm>
          <a:prstGeom prst="rect">
            <a:avLst/>
          </a:prstGeom>
          <a:noFill/>
          <a:ln>
            <a:noFill/>
          </a:ln>
        </p:spPr>
        <p:txBody>
          <a:bodyPr wrap="square" rtlCol="0">
            <a:spAutoFit/>
          </a:bodyPr>
          <a:lstStyle/>
          <a:p>
            <a:pPr lvl="0" defTabSz="914400" eaLnBrk="0" fontAlgn="base" hangingPunct="0">
              <a:lnSpc>
                <a:spcPct val="150000"/>
              </a:lnSpc>
              <a:spcBef>
                <a:spcPct val="0"/>
              </a:spcBef>
              <a:spcAft>
                <a:spcPct val="0"/>
              </a:spcAft>
            </a:pPr>
            <a:r>
              <a:rPr lang="ja-JP" altLang="en-US" sz="1400" dirty="0">
                <a:latin typeface="UD Digi Kyokasho NK-R" panose="02020400000000000000" pitchFamily="18" charset="-128"/>
                <a:ea typeface="UD Digi Kyokasho NK-R" panose="02020400000000000000" pitchFamily="18" charset="-128"/>
              </a:rPr>
              <a:t>①ファイル共有ダウンロード」をクリック</a:t>
            </a:r>
            <a:endParaRPr lang="en-US" altLang="ja-JP" sz="1400"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4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9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r>
              <a:rPr kumimoji="1" lang="ja-JP" altLang="en-US" sz="1400" b="1" dirty="0">
                <a:latin typeface="BIZ UDP明朝 Medium" panose="02020500000000000000" pitchFamily="18" charset="-128"/>
                <a:ea typeface="BIZ UDP明朝 Medium" panose="02020500000000000000" pitchFamily="18" charset="-128"/>
              </a:rPr>
              <a:t>②ダウンロードしたいファイルを選択し、右上の「ダウンロード」をクリック</a:t>
            </a:r>
          </a:p>
        </p:txBody>
      </p:sp>
      <p:sp>
        <p:nvSpPr>
          <p:cNvPr id="22" name="正方形/長方形 21">
            <a:extLst>
              <a:ext uri="{FF2B5EF4-FFF2-40B4-BE49-F238E27FC236}">
                <a16:creationId xmlns:a16="http://schemas.microsoft.com/office/drawing/2014/main" id="{3B165865-DC59-47F4-8CFD-B75185ACB212}"/>
              </a:ext>
            </a:extLst>
          </p:cNvPr>
          <p:cNvSpPr/>
          <p:nvPr/>
        </p:nvSpPr>
        <p:spPr>
          <a:xfrm>
            <a:off x="1882590" y="7859021"/>
            <a:ext cx="1076510" cy="279535"/>
          </a:xfrm>
          <a:prstGeom prst="rect">
            <a:avLst/>
          </a:prstGeom>
          <a:noFill/>
          <a:ln w="28575">
            <a:solidFill>
              <a:srgbClr val="FF7C8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EEBDEFA-5ABC-49EF-931D-3082377B037E}"/>
              </a:ext>
            </a:extLst>
          </p:cNvPr>
          <p:cNvSpPr txBox="1"/>
          <p:nvPr/>
        </p:nvSpPr>
        <p:spPr>
          <a:xfrm>
            <a:off x="1798440" y="7660865"/>
            <a:ext cx="4355680" cy="215444"/>
          </a:xfrm>
          <a:prstGeom prst="rect">
            <a:avLst/>
          </a:prstGeom>
          <a:noFill/>
        </p:spPr>
        <p:txBody>
          <a:bodyPr wrap="none" rtlCol="0">
            <a:spAutoFit/>
          </a:bodyPr>
          <a:lstStyle/>
          <a:p>
            <a:r>
              <a:rPr kumimoji="1" lang="ja-JP" altLang="en-US" sz="800" dirty="0">
                <a:latin typeface="UD Digi Kyokasho NK-R" panose="02020400000000000000" pitchFamily="18" charset="-128"/>
                <a:ea typeface="UD Digi Kyokasho NK-R" panose="02020400000000000000" pitchFamily="18" charset="-128"/>
              </a:rPr>
              <a:t>↓↓一度ダウンロードしたファイルは</a:t>
            </a:r>
            <a:r>
              <a:rPr kumimoji="1" lang="ja-JP" altLang="en-US" sz="800" b="1" dirty="0">
                <a:solidFill>
                  <a:srgbClr val="0070C0"/>
                </a:solidFill>
                <a:latin typeface="UD Digi Kyokasho NK-R" panose="02020400000000000000" pitchFamily="18" charset="-128"/>
                <a:ea typeface="UD Digi Kyokasho NK-R" panose="02020400000000000000" pitchFamily="18" charset="-128"/>
              </a:rPr>
              <a:t>「すべて」</a:t>
            </a:r>
            <a:r>
              <a:rPr kumimoji="1" lang="ja-JP" altLang="en-US" sz="800" dirty="0">
                <a:latin typeface="UD Digi Kyokasho NK-R" panose="02020400000000000000" pitchFamily="18" charset="-128"/>
                <a:ea typeface="UD Digi Kyokasho NK-R" panose="02020400000000000000" pitchFamily="18" charset="-128"/>
              </a:rPr>
              <a:t>を選択し、</a:t>
            </a:r>
            <a:r>
              <a:rPr kumimoji="1" lang="ja-JP" altLang="en-US" sz="800" b="1" dirty="0">
                <a:solidFill>
                  <a:srgbClr val="0070C0"/>
                </a:solidFill>
                <a:latin typeface="UD Digi Kyokasho NK-R" panose="02020400000000000000" pitchFamily="18" charset="-128"/>
                <a:ea typeface="UD Digi Kyokasho NK-R" panose="02020400000000000000" pitchFamily="18" charset="-128"/>
              </a:rPr>
              <a:t>「検索」</a:t>
            </a:r>
            <a:r>
              <a:rPr kumimoji="1" lang="ja-JP" altLang="en-US" sz="800" dirty="0">
                <a:latin typeface="UD Digi Kyokasho NK-R" panose="02020400000000000000" pitchFamily="18" charset="-128"/>
                <a:ea typeface="UD Digi Kyokasho NK-R" panose="02020400000000000000" pitchFamily="18" charset="-128"/>
              </a:rPr>
              <a:t>をクリックすると再度表示されます。</a:t>
            </a:r>
          </a:p>
        </p:txBody>
      </p:sp>
    </p:spTree>
    <p:extLst>
      <p:ext uri="{BB962C8B-B14F-4D97-AF65-F5344CB8AC3E}">
        <p14:creationId xmlns:p14="http://schemas.microsoft.com/office/powerpoint/2010/main" val="1602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図 36">
            <a:extLst>
              <a:ext uri="{FF2B5EF4-FFF2-40B4-BE49-F238E27FC236}">
                <a16:creationId xmlns:a16="http://schemas.microsoft.com/office/drawing/2014/main" id="{0BA4C9BA-EAE8-E906-1FD8-0A571C30DCBF}"/>
              </a:ext>
            </a:extLst>
          </p:cNvPr>
          <p:cNvPicPr>
            <a:picLocks noChangeAspect="1"/>
          </p:cNvPicPr>
          <p:nvPr/>
        </p:nvPicPr>
        <p:blipFill>
          <a:blip r:embed="rId2"/>
          <a:srcRect l="3080" t="45213" r="4000" b="45547"/>
          <a:stretch>
            <a:fillRect/>
          </a:stretch>
        </p:blipFill>
        <p:spPr>
          <a:xfrm>
            <a:off x="364236" y="7485854"/>
            <a:ext cx="6372542" cy="659732"/>
          </a:xfrm>
          <a:prstGeom prst="rect">
            <a:avLst/>
          </a:prstGeom>
        </p:spPr>
      </p:pic>
      <p:pic>
        <p:nvPicPr>
          <p:cNvPr id="35" name="図 34">
            <a:extLst>
              <a:ext uri="{FF2B5EF4-FFF2-40B4-BE49-F238E27FC236}">
                <a16:creationId xmlns:a16="http://schemas.microsoft.com/office/drawing/2014/main" id="{47975C76-BF99-D98C-C8ED-C257228FD0BA}"/>
              </a:ext>
            </a:extLst>
          </p:cNvPr>
          <p:cNvPicPr>
            <a:picLocks noChangeAspect="1"/>
          </p:cNvPicPr>
          <p:nvPr/>
        </p:nvPicPr>
        <p:blipFill>
          <a:blip r:embed="rId3"/>
          <a:srcRect l="3079" t="45323" r="2286" b="45437"/>
          <a:stretch>
            <a:fillRect/>
          </a:stretch>
        </p:blipFill>
        <p:spPr>
          <a:xfrm>
            <a:off x="364236" y="6365640"/>
            <a:ext cx="6490108" cy="659732"/>
          </a:xfrm>
          <a:prstGeom prst="rect">
            <a:avLst/>
          </a:prstGeom>
        </p:spPr>
      </p:pic>
      <p:pic>
        <p:nvPicPr>
          <p:cNvPr id="30" name="図 29">
            <a:extLst>
              <a:ext uri="{FF2B5EF4-FFF2-40B4-BE49-F238E27FC236}">
                <a16:creationId xmlns:a16="http://schemas.microsoft.com/office/drawing/2014/main" id="{61AD1750-A318-1E9D-74F7-83DDFC6D6E99}"/>
              </a:ext>
            </a:extLst>
          </p:cNvPr>
          <p:cNvPicPr>
            <a:picLocks noChangeAspect="1"/>
          </p:cNvPicPr>
          <p:nvPr/>
        </p:nvPicPr>
        <p:blipFill>
          <a:blip r:embed="rId4"/>
          <a:stretch>
            <a:fillRect/>
          </a:stretch>
        </p:blipFill>
        <p:spPr>
          <a:xfrm>
            <a:off x="616133" y="1006103"/>
            <a:ext cx="4036682" cy="1303553"/>
          </a:xfrm>
          <a:prstGeom prst="rect">
            <a:avLst/>
          </a:prstGeom>
        </p:spPr>
      </p:pic>
      <p:sp>
        <p:nvSpPr>
          <p:cNvPr id="17" name="正方形/長方形 16">
            <a:extLst>
              <a:ext uri="{FF2B5EF4-FFF2-40B4-BE49-F238E27FC236}">
                <a16:creationId xmlns:a16="http://schemas.microsoft.com/office/drawing/2014/main" id="{B3AD81F8-5577-4D92-F2E3-AB3672E67220}"/>
              </a:ext>
            </a:extLst>
          </p:cNvPr>
          <p:cNvSpPr/>
          <p:nvPr/>
        </p:nvSpPr>
        <p:spPr>
          <a:xfrm>
            <a:off x="2387478" y="2319911"/>
            <a:ext cx="5283442"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100" dirty="0">
                <a:solidFill>
                  <a:schemeClr val="tx1"/>
                </a:solidFill>
                <a:latin typeface="UD Digi Kyokasho NK-R" panose="02020400000000000000" pitchFamily="18" charset="-128"/>
                <a:ea typeface="UD Digi Kyokasho NK-R" panose="02020400000000000000" pitchFamily="18" charset="-128"/>
              </a:rPr>
              <a:t>（例）</a:t>
            </a:r>
            <a:endParaRPr lang="en-US" altLang="ja-JP" sz="1100" dirty="0">
              <a:solidFill>
                <a:schemeClr val="tx1"/>
              </a:solidFill>
              <a:latin typeface="UD Digi Kyokasho NK-R" panose="02020400000000000000" pitchFamily="18" charset="-128"/>
              <a:ea typeface="UD Digi Kyokasho NK-R" panose="02020400000000000000" pitchFamily="18" charset="-128"/>
            </a:endParaRPr>
          </a:p>
        </p:txBody>
      </p:sp>
      <p:sp>
        <p:nvSpPr>
          <p:cNvPr id="23" name="矢印: 上向き折線 22">
            <a:extLst>
              <a:ext uri="{FF2B5EF4-FFF2-40B4-BE49-F238E27FC236}">
                <a16:creationId xmlns:a16="http://schemas.microsoft.com/office/drawing/2014/main" id="{9B941BAE-BCE8-AD29-BA52-7670AC93F2B3}"/>
              </a:ext>
            </a:extLst>
          </p:cNvPr>
          <p:cNvSpPr/>
          <p:nvPr/>
        </p:nvSpPr>
        <p:spPr>
          <a:xfrm rot="5400000">
            <a:off x="1602308" y="2383758"/>
            <a:ext cx="1169554" cy="746470"/>
          </a:xfrm>
          <a:prstGeom prst="bentUpArrow">
            <a:avLst/>
          </a:prstGeom>
          <a:gradFill flip="none" rotWithShape="1">
            <a:lin ang="135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2F56E01A-49C3-FDB1-D5F2-88AE912CA747}"/>
              </a:ext>
            </a:extLst>
          </p:cNvPr>
          <p:cNvSpPr/>
          <p:nvPr/>
        </p:nvSpPr>
        <p:spPr>
          <a:xfrm>
            <a:off x="5029199" y="7784663"/>
            <a:ext cx="718458" cy="425649"/>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28" name="直線矢印コネクタ 27">
            <a:extLst>
              <a:ext uri="{FF2B5EF4-FFF2-40B4-BE49-F238E27FC236}">
                <a16:creationId xmlns:a16="http://schemas.microsoft.com/office/drawing/2014/main" id="{5277702C-57E7-CA02-C020-373B414C125C}"/>
              </a:ext>
            </a:extLst>
          </p:cNvPr>
          <p:cNvCxnSpPr>
            <a:cxnSpLocks/>
          </p:cNvCxnSpPr>
          <p:nvPr/>
        </p:nvCxnSpPr>
        <p:spPr>
          <a:xfrm>
            <a:off x="5377069" y="7157453"/>
            <a:ext cx="0" cy="516903"/>
          </a:xfrm>
          <a:prstGeom prst="straightConnector1">
            <a:avLst/>
          </a:prstGeom>
          <a:ln w="571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39" name="楕円 38">
            <a:extLst>
              <a:ext uri="{FF2B5EF4-FFF2-40B4-BE49-F238E27FC236}">
                <a16:creationId xmlns:a16="http://schemas.microsoft.com/office/drawing/2014/main" id="{580E5C85-6C1A-1F2C-A79E-E10B25300681}"/>
              </a:ext>
            </a:extLst>
          </p:cNvPr>
          <p:cNvSpPr/>
          <p:nvPr/>
        </p:nvSpPr>
        <p:spPr>
          <a:xfrm>
            <a:off x="5029199" y="6671598"/>
            <a:ext cx="718458" cy="425649"/>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9FBD99D-AC39-43E8-77FF-B25F089BD019}"/>
              </a:ext>
            </a:extLst>
          </p:cNvPr>
          <p:cNvSpPr txBox="1"/>
          <p:nvPr/>
        </p:nvSpPr>
        <p:spPr>
          <a:xfrm>
            <a:off x="4929267" y="0"/>
            <a:ext cx="1947969"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ファイル共有ダウンロード </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BC8BD58-27B4-18AE-A14D-AD633687FBAF}"/>
              </a:ext>
            </a:extLst>
          </p:cNvPr>
          <p:cNvSpPr txBox="1"/>
          <p:nvPr/>
        </p:nvSpPr>
        <p:spPr>
          <a:xfrm>
            <a:off x="426572" y="365258"/>
            <a:ext cx="6225587" cy="6284349"/>
          </a:xfrm>
          <a:prstGeom prst="rect">
            <a:avLst/>
          </a:prstGeom>
          <a:noFill/>
          <a:ln>
            <a:noFill/>
          </a:ln>
        </p:spPr>
        <p:txBody>
          <a:bodyPr wrap="square" rtlCol="0">
            <a:spAutoFit/>
          </a:bodyPr>
          <a:lstStyle/>
          <a:p>
            <a:pPr lvl="0" defTabSz="914400" eaLnBrk="0" fontAlgn="base" hangingPunct="0">
              <a:spcBef>
                <a:spcPct val="0"/>
              </a:spcBef>
              <a:spcAft>
                <a:spcPct val="0"/>
              </a:spcAft>
            </a:pPr>
            <a:r>
              <a:rPr lang="ja-JP" altLang="en-US" sz="1400" dirty="0">
                <a:latin typeface="UD Digi Kyokasho NK-R" panose="02020400000000000000" pitchFamily="18" charset="-128"/>
                <a:ea typeface="UD Digi Kyokasho NK-R" panose="02020400000000000000" pitchFamily="18" charset="-128"/>
              </a:rPr>
              <a:t>③</a:t>
            </a:r>
            <a:r>
              <a:rPr lang="ja-JP" altLang="en-US" sz="1400" dirty="0">
                <a:latin typeface="BIZ UDP明朝 Medium" panose="02020500000000000000" pitchFamily="18" charset="-128"/>
                <a:ea typeface="BIZ UDP明朝 Medium" panose="02020500000000000000" pitchFamily="18" charset="-128"/>
              </a:rPr>
              <a:t>選択したファイルがダウンロードされます</a:t>
            </a:r>
            <a:endParaRPr lang="en-US" altLang="ja-JP" sz="1400" dirty="0">
              <a:latin typeface="BIZ UDP明朝 Medium" panose="02020500000000000000" pitchFamily="18" charset="-128"/>
              <a:ea typeface="BIZ UDP明朝 Medium" panose="02020500000000000000" pitchFamily="18" charset="-128"/>
            </a:endParaRPr>
          </a:p>
          <a:p>
            <a:pPr lvl="0" defTabSz="914400" eaLnBrk="0" fontAlgn="base" hangingPunct="0">
              <a:spcBef>
                <a:spcPct val="0"/>
              </a:spcBef>
              <a:spcAft>
                <a:spcPct val="0"/>
              </a:spcAft>
            </a:pPr>
            <a:r>
              <a:rPr lang="ja-JP" altLang="en-US" sz="1200" dirty="0">
                <a:latin typeface="BIZ UDP明朝 Medium" panose="02020500000000000000" pitchFamily="18" charset="-128"/>
                <a:ea typeface="BIZ UDP明朝 Medium" panose="02020500000000000000" pitchFamily="18" charset="-128"/>
              </a:rPr>
              <a:t>　</a:t>
            </a:r>
            <a:r>
              <a:rPr lang="en-US" altLang="ja-JP" sz="1200" dirty="0">
                <a:latin typeface="BIZ UDP明朝 Medium" panose="02020500000000000000" pitchFamily="18" charset="-128"/>
                <a:ea typeface="BIZ UDP明朝 Medium" panose="02020500000000000000" pitchFamily="18" charset="-128"/>
              </a:rPr>
              <a:t>※</a:t>
            </a:r>
            <a:r>
              <a:rPr lang="ja-JP" altLang="en-US" sz="1200" dirty="0">
                <a:latin typeface="BIZ UDP明朝 Medium" panose="02020500000000000000" pitchFamily="18" charset="-128"/>
                <a:ea typeface="BIZ UDP明朝 Medium" panose="02020500000000000000" pitchFamily="18" charset="-128"/>
              </a:rPr>
              <a:t>基本保存先を指定しない場合には「ダウンロード」のフォルダに保存されます</a:t>
            </a:r>
            <a:endParaRPr lang="en-US" altLang="ja-JP" sz="1200" dirty="0">
              <a:latin typeface="BIZ UDP明朝 Medium" panose="02020500000000000000" pitchFamily="18" charset="-128"/>
              <a:ea typeface="BIZ UDP明朝 Medium" panose="020205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BIZ UDP明朝 Medium" panose="02020500000000000000" pitchFamily="18" charset="-128"/>
              <a:ea typeface="BIZ UDP明朝 Medium" panose="020205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a:p>
            <a:pPr lvl="0" defTabSz="914400" eaLnBrk="0" fontAlgn="base" hangingPunct="0">
              <a:lnSpc>
                <a:spcPct val="150000"/>
              </a:lnSpc>
              <a:spcBef>
                <a:spcPct val="0"/>
              </a:spcBef>
              <a:spcAft>
                <a:spcPct val="0"/>
              </a:spcAft>
            </a:pPr>
            <a:r>
              <a:rPr kumimoji="1" lang="ja-JP" altLang="en-US" sz="1200" dirty="0">
                <a:latin typeface="BIZ UDP明朝 Medium" panose="02020500000000000000" pitchFamily="18" charset="-128"/>
                <a:ea typeface="BIZ UDP明朝 Medium" panose="02020500000000000000" pitchFamily="18" charset="-128"/>
              </a:rPr>
              <a:t>ダウンロード完了後、一覧のダウンロード日時が更新されます</a:t>
            </a:r>
          </a:p>
          <a:p>
            <a:pPr lvl="0" defTabSz="914400" eaLnBrk="0" fontAlgn="base" hangingPunct="0">
              <a:lnSpc>
                <a:spcPct val="150000"/>
              </a:lnSpc>
              <a:spcBef>
                <a:spcPct val="0"/>
              </a:spcBef>
              <a:spcAft>
                <a:spcPct val="0"/>
              </a:spcAft>
            </a:pPr>
            <a:r>
              <a:rPr kumimoji="1" lang="en-US" altLang="ja-JP" sz="1200" dirty="0">
                <a:latin typeface="BIZ UDP明朝 Medium" panose="02020500000000000000" pitchFamily="18" charset="-128"/>
                <a:ea typeface="BIZ UDP明朝 Medium" panose="02020500000000000000" pitchFamily="18" charset="-128"/>
              </a:rPr>
              <a:t>※</a:t>
            </a:r>
            <a:r>
              <a:rPr kumimoji="1" lang="ja-JP" altLang="en-US" sz="1200" dirty="0">
                <a:latin typeface="BIZ UDP明朝 Medium" panose="02020500000000000000" pitchFamily="18" charset="-128"/>
                <a:ea typeface="BIZ UDP明朝 Medium" panose="02020500000000000000" pitchFamily="18" charset="-128"/>
              </a:rPr>
              <a:t>複数回ダウンロードした場合は、最終のダウンロードの履歴が載ります</a:t>
            </a:r>
          </a:p>
          <a:p>
            <a:pPr lvl="0" defTabSz="914400" eaLnBrk="0" fontAlgn="base" hangingPunct="0">
              <a:lnSpc>
                <a:spcPct val="150000"/>
              </a:lnSpc>
              <a:spcBef>
                <a:spcPct val="0"/>
              </a:spcBef>
              <a:spcAft>
                <a:spcPct val="0"/>
              </a:spcAft>
            </a:pPr>
            <a:endParaRPr kumimoji="1" lang="en-US" altLang="ja-JP" sz="1200" b="1" dirty="0">
              <a:latin typeface="UD Digi Kyokasho NK-R" panose="02020400000000000000" pitchFamily="18" charset="-128"/>
              <a:ea typeface="UD Digi Kyokasho NK-R" panose="02020400000000000000" pitchFamily="18" charset="-128"/>
            </a:endParaRPr>
          </a:p>
        </p:txBody>
      </p:sp>
      <p:pic>
        <p:nvPicPr>
          <p:cNvPr id="5" name="図 4">
            <a:extLst>
              <a:ext uri="{FF2B5EF4-FFF2-40B4-BE49-F238E27FC236}">
                <a16:creationId xmlns:a16="http://schemas.microsoft.com/office/drawing/2014/main" id="{EF4D3AAD-7CC1-A537-5290-635A117186B9}"/>
              </a:ext>
            </a:extLst>
          </p:cNvPr>
          <p:cNvPicPr>
            <a:picLocks noChangeAspect="1"/>
          </p:cNvPicPr>
          <p:nvPr/>
        </p:nvPicPr>
        <p:blipFill>
          <a:blip r:embed="rId5"/>
          <a:srcRect l="35238" t="18782" r="37905" b="10961"/>
          <a:stretch>
            <a:fillRect/>
          </a:stretch>
        </p:blipFill>
        <p:spPr>
          <a:xfrm>
            <a:off x="2797889" y="2756993"/>
            <a:ext cx="1841863" cy="258975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Footer Placeholder 4">
            <a:extLst>
              <a:ext uri="{FF2B5EF4-FFF2-40B4-BE49-F238E27FC236}">
                <a16:creationId xmlns:a16="http://schemas.microsoft.com/office/drawing/2014/main" id="{BCE0C1D3-2E75-9C6E-65C5-A2784C880797}"/>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23</a:t>
            </a:fld>
            <a:endParaRPr lang="en-US" dirty="0"/>
          </a:p>
        </p:txBody>
      </p:sp>
    </p:spTree>
    <p:extLst>
      <p:ext uri="{BB962C8B-B14F-4D97-AF65-F5344CB8AC3E}">
        <p14:creationId xmlns:p14="http://schemas.microsoft.com/office/powerpoint/2010/main" val="2380036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244601"/>
            <a:ext cx="6303962" cy="6537502"/>
          </a:xfrm>
        </p:spPr>
        <p:txBody>
          <a:bodyPr>
            <a:normAutofit/>
          </a:bodyPr>
          <a:lstStyle/>
          <a:p>
            <a:r>
              <a:rPr sz="1800" dirty="0" err="1">
                <a:latin typeface="UD Digi Kyokasho NK-R" panose="02020400000000000000" pitchFamily="18" charset="-128"/>
                <a:ea typeface="UD Digi Kyokasho NK-R" panose="02020400000000000000" pitchFamily="18" charset="-128"/>
              </a:rPr>
              <a:t>健康保険組合の手続き</a:t>
            </a:r>
            <a:r>
              <a:rPr lang="ja-JP" altLang="en-US" sz="1800" dirty="0">
                <a:latin typeface="UD Digi Kyokasho NK-R" panose="02020400000000000000" pitchFamily="18" charset="-128"/>
                <a:ea typeface="UD Digi Kyokasho NK-R" panose="02020400000000000000" pitchFamily="18" charset="-128"/>
              </a:rPr>
              <a:t>が</a:t>
            </a:r>
            <a:r>
              <a:rPr sz="1800" dirty="0" err="1">
                <a:latin typeface="UD Digi Kyokasho NK-R" panose="02020400000000000000" pitchFamily="18" charset="-128"/>
                <a:ea typeface="UD Digi Kyokasho NK-R" panose="02020400000000000000" pitchFamily="18" charset="-128"/>
              </a:rPr>
              <a:t>オンライン</a:t>
            </a:r>
            <a:r>
              <a:rPr lang="ja-JP" altLang="en-US" sz="1800" dirty="0">
                <a:latin typeface="UD Digi Kyokasho NK-R" panose="02020400000000000000" pitchFamily="18" charset="-128"/>
                <a:ea typeface="UD Digi Kyokasho NK-R" panose="02020400000000000000" pitchFamily="18" charset="-128"/>
              </a:rPr>
              <a:t>上</a:t>
            </a:r>
            <a:r>
              <a:rPr sz="1800" dirty="0" err="1">
                <a:latin typeface="UD Digi Kyokasho NK-R" panose="02020400000000000000" pitchFamily="18" charset="-128"/>
                <a:ea typeface="UD Digi Kyokasho NK-R" panose="02020400000000000000" pitchFamily="18" charset="-128"/>
              </a:rPr>
              <a:t>で申請</a:t>
            </a:r>
            <a:r>
              <a:rPr lang="ja-JP" altLang="en-US" sz="1800" dirty="0">
                <a:latin typeface="UD Digi Kyokasho NK-R" panose="02020400000000000000" pitchFamily="18" charset="-128"/>
                <a:ea typeface="UD Digi Kyokasho NK-R" panose="02020400000000000000" pitchFamily="18" charset="-128"/>
              </a:rPr>
              <a:t>可能</a:t>
            </a:r>
            <a:endParaRPr lang="en-US" altLang="ja-JP" sz="1800" dirty="0">
              <a:latin typeface="UD Digi Kyokasho NK-R" panose="02020400000000000000" pitchFamily="18" charset="-128"/>
              <a:ea typeface="UD Digi Kyokasho NK-R" panose="02020400000000000000" pitchFamily="18" charset="-128"/>
            </a:endParaRPr>
          </a:p>
          <a:p>
            <a:pPr marL="0" indent="0">
              <a:buNone/>
            </a:pPr>
            <a:r>
              <a:rPr lang="ja-JP" altLang="en-US" sz="1200" dirty="0">
                <a:latin typeface="UD Digi Kyokasho NK-R" panose="02020400000000000000" pitchFamily="18" charset="-128"/>
                <a:ea typeface="UD Digi Kyokasho NK-R" panose="02020400000000000000" pitchFamily="18" charset="-128"/>
              </a:rPr>
              <a:t>　　　</a:t>
            </a:r>
            <a:r>
              <a:rPr lang="en-US" altLang="ja-JP" sz="1200" dirty="0">
                <a:latin typeface="UD Digi Kyokasho NK-R" panose="02020400000000000000" pitchFamily="18" charset="-128"/>
                <a:ea typeface="UD Digi Kyokasho NK-R" panose="02020400000000000000" pitchFamily="18" charset="-128"/>
              </a:rPr>
              <a:t>※</a:t>
            </a:r>
            <a:r>
              <a:rPr lang="ja-JP" altLang="en-US" sz="1200" dirty="0">
                <a:latin typeface="UD Digi Kyokasho NK-R" panose="02020400000000000000" pitchFamily="18" charset="-128"/>
                <a:ea typeface="UD Digi Kyokasho NK-R" panose="02020400000000000000" pitchFamily="18" charset="-128"/>
              </a:rPr>
              <a:t>押印が必要な書類、添付書類の原本が必要な申請は対応不可</a:t>
            </a:r>
            <a:endParaRPr sz="1200" dirty="0">
              <a:latin typeface="UD Digi Kyokasho NK-R" panose="02020400000000000000" pitchFamily="18" charset="-128"/>
              <a:ea typeface="UD Digi Kyokasho NK-R" panose="02020400000000000000" pitchFamily="18" charset="-128"/>
            </a:endParaRPr>
          </a:p>
          <a:p>
            <a:pPr>
              <a:lnSpc>
                <a:spcPct val="150000"/>
              </a:lnSpc>
            </a:pPr>
            <a:r>
              <a:rPr lang="ja-JP" altLang="en-US" sz="1800" dirty="0">
                <a:latin typeface="UD Digi Kyokasho NK-R" panose="02020400000000000000" pitchFamily="18" charset="-128"/>
                <a:ea typeface="UD Digi Kyokasho NK-R" panose="02020400000000000000" pitchFamily="18" charset="-128"/>
              </a:rPr>
              <a:t>事業所⇄健保組合間の電子ファイルの授受がオンライン上で安全に実施可能</a:t>
            </a:r>
            <a:endParaRPr lang="en-US" altLang="ja-JP" sz="1800" dirty="0">
              <a:latin typeface="UD Digi Kyokasho NK-R" panose="02020400000000000000" pitchFamily="18" charset="-128"/>
              <a:ea typeface="UD Digi Kyokasho NK-R" panose="02020400000000000000" pitchFamily="18" charset="-128"/>
            </a:endParaRPr>
          </a:p>
          <a:p>
            <a:pPr>
              <a:lnSpc>
                <a:spcPct val="150000"/>
              </a:lnSpc>
            </a:pPr>
            <a:r>
              <a:rPr sz="1800" dirty="0" err="1">
                <a:latin typeface="UD Digi Kyokasho NK-R" panose="02020400000000000000" pitchFamily="18" charset="-128"/>
                <a:ea typeface="UD Digi Kyokasho NK-R" panose="02020400000000000000" pitchFamily="18" charset="-128"/>
              </a:rPr>
              <a:t>書類郵送不要</a:t>
            </a:r>
            <a:endParaRPr sz="1800" dirty="0">
              <a:latin typeface="UD Digi Kyokasho NK-R" panose="02020400000000000000" pitchFamily="18" charset="-128"/>
              <a:ea typeface="UD Digi Kyokasho NK-R" panose="02020400000000000000" pitchFamily="18" charset="-128"/>
            </a:endParaRPr>
          </a:p>
          <a:p>
            <a:pPr>
              <a:lnSpc>
                <a:spcPct val="150000"/>
              </a:lnSpc>
            </a:pPr>
            <a:r>
              <a:rPr sz="1800" dirty="0">
                <a:latin typeface="UD Digi Kyokasho NK-R" panose="02020400000000000000" pitchFamily="18" charset="-128"/>
                <a:ea typeface="UD Digi Kyokasho NK-R" panose="02020400000000000000" pitchFamily="18" charset="-128"/>
              </a:rPr>
              <a:t>24時間いつでも申請可能</a:t>
            </a:r>
            <a:r>
              <a:rPr lang="en-US" altLang="ja-JP" sz="1400" dirty="0">
                <a:latin typeface="BIZ UDP明朝 Medium" panose="02020500000000000000" pitchFamily="18" charset="-128"/>
                <a:ea typeface="BIZ UDP明朝 Medium" panose="02020500000000000000" pitchFamily="18" charset="-128"/>
              </a:rPr>
              <a:t>※</a:t>
            </a:r>
            <a:r>
              <a:rPr lang="ja-JP" altLang="en-US" sz="1400" dirty="0">
                <a:latin typeface="BIZ UDP明朝 Medium" panose="02020500000000000000" pitchFamily="18" charset="-128"/>
                <a:ea typeface="BIZ UDP明朝 Medium" panose="02020500000000000000" pitchFamily="18" charset="-128"/>
              </a:rPr>
              <a:t>申請受付は健保開所時間に準ずる</a:t>
            </a:r>
            <a:endParaRPr lang="en-US" altLang="ja-JP" sz="1400" dirty="0">
              <a:latin typeface="BIZ UDP明朝 Medium" panose="02020500000000000000" pitchFamily="18" charset="-128"/>
              <a:ea typeface="BIZ UDP明朝 Medium" panose="02020500000000000000" pitchFamily="18" charset="-128"/>
            </a:endParaRPr>
          </a:p>
          <a:p>
            <a:pPr>
              <a:lnSpc>
                <a:spcPct val="150000"/>
              </a:lnSpc>
            </a:pPr>
            <a:r>
              <a:rPr lang="ja-JP" altLang="en-US" sz="1800" dirty="0">
                <a:latin typeface="UD Digi Kyokasho NK-R" panose="02020400000000000000" pitchFamily="18" charset="-128"/>
                <a:ea typeface="UD Digi Kyokasho NK-R" panose="02020400000000000000" pitchFamily="18" charset="-128"/>
              </a:rPr>
              <a:t>パソコン・スマートフォンから利用可能</a:t>
            </a:r>
          </a:p>
          <a:p>
            <a:pPr marL="0" indent="0">
              <a:lnSpc>
                <a:spcPct val="150000"/>
              </a:lnSpc>
              <a:buNone/>
            </a:pPr>
            <a:endParaRPr sz="1800" dirty="0">
              <a:latin typeface="UD Digi Kyokasho NK-R" panose="02020400000000000000" pitchFamily="18" charset="-128"/>
              <a:ea typeface="UD Digi Kyokasho NK-R" panose="02020400000000000000" pitchFamily="18" charset="-128"/>
            </a:endParaRPr>
          </a:p>
        </p:txBody>
      </p:sp>
      <p:pic>
        <p:nvPicPr>
          <p:cNvPr id="4" name="図 3">
            <a:extLst>
              <a:ext uri="{FF2B5EF4-FFF2-40B4-BE49-F238E27FC236}">
                <a16:creationId xmlns:a16="http://schemas.microsoft.com/office/drawing/2014/main" id="{3BC539F4-2F69-4BE0-81B9-26E2D09FFFE6}"/>
              </a:ext>
            </a:extLst>
          </p:cNvPr>
          <p:cNvPicPr>
            <a:picLocks noChangeAspect="1"/>
          </p:cNvPicPr>
          <p:nvPr/>
        </p:nvPicPr>
        <p:blipFill>
          <a:blip r:embed="rId2"/>
          <a:stretch>
            <a:fillRect/>
          </a:stretch>
        </p:blipFill>
        <p:spPr>
          <a:xfrm>
            <a:off x="655863" y="425540"/>
            <a:ext cx="2011137" cy="622321"/>
          </a:xfrm>
          <a:prstGeom prst="rect">
            <a:avLst/>
          </a:prstGeom>
        </p:spPr>
      </p:pic>
      <p:sp>
        <p:nvSpPr>
          <p:cNvPr id="6" name="テキスト ボックス 5">
            <a:extLst>
              <a:ext uri="{FF2B5EF4-FFF2-40B4-BE49-F238E27FC236}">
                <a16:creationId xmlns:a16="http://schemas.microsoft.com/office/drawing/2014/main" id="{6D0A16F2-C52F-4074-B48D-9FE73E400D8C}"/>
              </a:ext>
            </a:extLst>
          </p:cNvPr>
          <p:cNvSpPr txBox="1"/>
          <p:nvPr/>
        </p:nvSpPr>
        <p:spPr>
          <a:xfrm>
            <a:off x="211138" y="4426026"/>
            <a:ext cx="3230372" cy="677108"/>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●利用開始までの流れ</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graphicFrame>
        <p:nvGraphicFramePr>
          <p:cNvPr id="7" name="図表 6">
            <a:extLst>
              <a:ext uri="{FF2B5EF4-FFF2-40B4-BE49-F238E27FC236}">
                <a16:creationId xmlns:a16="http://schemas.microsoft.com/office/drawing/2014/main" id="{0702D6EE-8A19-4C72-BAC4-B381107AFD96}"/>
              </a:ext>
            </a:extLst>
          </p:cNvPr>
          <p:cNvGraphicFramePr/>
          <p:nvPr/>
        </p:nvGraphicFramePr>
        <p:xfrm>
          <a:off x="507999" y="5143500"/>
          <a:ext cx="6007101"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テキスト ボックス 8">
            <a:extLst>
              <a:ext uri="{FF2B5EF4-FFF2-40B4-BE49-F238E27FC236}">
                <a16:creationId xmlns:a16="http://schemas.microsoft.com/office/drawing/2014/main" id="{4B64F880-8B4D-4E03-BA11-A18EEFC1D572}"/>
              </a:ext>
            </a:extLst>
          </p:cNvPr>
          <p:cNvSpPr txBox="1"/>
          <p:nvPr/>
        </p:nvSpPr>
        <p:spPr>
          <a:xfrm>
            <a:off x="211138" y="414549"/>
            <a:ext cx="3342582" cy="677108"/>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　　　　　　　　　　　とは</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sp>
        <p:nvSpPr>
          <p:cNvPr id="8" name="Footer Placeholder 4">
            <a:extLst>
              <a:ext uri="{FF2B5EF4-FFF2-40B4-BE49-F238E27FC236}">
                <a16:creationId xmlns:a16="http://schemas.microsoft.com/office/drawing/2014/main" id="{367D96DA-D17C-4935-B7ED-38F1A8FA88CC}"/>
              </a:ext>
            </a:extLst>
          </p:cNvPr>
          <p:cNvSpPr>
            <a:spLocks noGrp="1"/>
          </p:cNvSpPr>
          <p:nvPr>
            <p:ph type="ftr" sz="quarter" idx="11"/>
          </p:nvPr>
        </p:nvSpPr>
        <p:spPr>
          <a:xfrm>
            <a:off x="2343150" y="9361871"/>
            <a:ext cx="2171700" cy="527403"/>
          </a:xfrm>
        </p:spPr>
        <p:txBody>
          <a:bodyPr anchor="b"/>
          <a:lstStyle/>
          <a:p>
            <a:fld id="{AEC2EAC2-9A47-4538-885C-C31DC6E65ECB}" type="slidenum">
              <a:rPr lang="en-US" smtClean="0"/>
              <a:pPr/>
              <a:t>3</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図 43">
            <a:extLst>
              <a:ext uri="{FF2B5EF4-FFF2-40B4-BE49-F238E27FC236}">
                <a16:creationId xmlns:a16="http://schemas.microsoft.com/office/drawing/2014/main" id="{C9C958FD-66E9-424C-83B0-804BA0A0625D}"/>
              </a:ext>
            </a:extLst>
          </p:cNvPr>
          <p:cNvPicPr>
            <a:picLocks noChangeAspect="1"/>
          </p:cNvPicPr>
          <p:nvPr/>
        </p:nvPicPr>
        <p:blipFill>
          <a:blip r:embed="rId2"/>
          <a:stretch>
            <a:fillRect/>
          </a:stretch>
        </p:blipFill>
        <p:spPr>
          <a:xfrm>
            <a:off x="2935997" y="3766896"/>
            <a:ext cx="938313" cy="690611"/>
          </a:xfrm>
          <a:prstGeom prst="rect">
            <a:avLst/>
          </a:prstGeom>
        </p:spPr>
      </p:pic>
      <p:sp>
        <p:nvSpPr>
          <p:cNvPr id="9" name="テキスト ボックス 8">
            <a:extLst>
              <a:ext uri="{FF2B5EF4-FFF2-40B4-BE49-F238E27FC236}">
                <a16:creationId xmlns:a16="http://schemas.microsoft.com/office/drawing/2014/main" id="{4B64F880-8B4D-4E03-BA11-A18EEFC1D572}"/>
              </a:ext>
            </a:extLst>
          </p:cNvPr>
          <p:cNvSpPr txBox="1"/>
          <p:nvPr/>
        </p:nvSpPr>
        <p:spPr>
          <a:xfrm>
            <a:off x="211138" y="414549"/>
            <a:ext cx="4674678" cy="677108"/>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　　　　　　　　　</a:t>
            </a:r>
            <a:r>
              <a:rPr lang="ja-JP" altLang="en-US" sz="2400" dirty="0" err="1">
                <a:solidFill>
                  <a:srgbClr val="0070C0"/>
                </a:solidFill>
                <a:latin typeface="BIZ UDPゴシック" panose="020B0400000000000000" pitchFamily="50" charset="-128"/>
                <a:ea typeface="BIZ UDPゴシック" panose="020B0400000000000000" pitchFamily="50" charset="-128"/>
              </a:rPr>
              <a:t>への</a:t>
            </a:r>
            <a:r>
              <a:rPr lang="ja-JP" altLang="en-US" sz="2400" dirty="0">
                <a:solidFill>
                  <a:srgbClr val="0070C0"/>
                </a:solidFill>
                <a:latin typeface="BIZ UDPゴシック" panose="020B0400000000000000" pitchFamily="50" charset="-128"/>
                <a:ea typeface="BIZ UDPゴシック" panose="020B0400000000000000" pitchFamily="50" charset="-128"/>
              </a:rPr>
              <a:t>ログイン方法</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pic>
        <p:nvPicPr>
          <p:cNvPr id="8" name="図 7">
            <a:extLst>
              <a:ext uri="{FF2B5EF4-FFF2-40B4-BE49-F238E27FC236}">
                <a16:creationId xmlns:a16="http://schemas.microsoft.com/office/drawing/2014/main" id="{42BF10B8-E3A1-4D50-A3C8-454978AA6AE3}"/>
              </a:ext>
            </a:extLst>
          </p:cNvPr>
          <p:cNvPicPr>
            <a:picLocks noChangeAspect="1"/>
          </p:cNvPicPr>
          <p:nvPr/>
        </p:nvPicPr>
        <p:blipFill>
          <a:blip r:embed="rId3"/>
          <a:stretch>
            <a:fillRect/>
          </a:stretch>
        </p:blipFill>
        <p:spPr>
          <a:xfrm>
            <a:off x="655863" y="414549"/>
            <a:ext cx="1704409" cy="527408"/>
          </a:xfrm>
          <a:prstGeom prst="rect">
            <a:avLst/>
          </a:prstGeom>
        </p:spPr>
      </p:pic>
      <p:sp>
        <p:nvSpPr>
          <p:cNvPr id="6" name="テキスト ボックス 36">
            <a:extLst>
              <a:ext uri="{FF2B5EF4-FFF2-40B4-BE49-F238E27FC236}">
                <a16:creationId xmlns:a16="http://schemas.microsoft.com/office/drawing/2014/main" id="{82FE404C-A376-43A8-81B9-CBF99C4EE38A}"/>
              </a:ext>
            </a:extLst>
          </p:cNvPr>
          <p:cNvSpPr txBox="1"/>
          <p:nvPr/>
        </p:nvSpPr>
        <p:spPr>
          <a:xfrm>
            <a:off x="1259707" y="1740522"/>
            <a:ext cx="4469109"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kumimoji="1" lang="en-US" altLang="ja-JP" sz="1200" b="1" dirty="0">
                <a:latin typeface="UD Digi Kyokasho NK-R" panose="02020400000000000000" pitchFamily="18" charset="-128"/>
                <a:ea typeface="UD Digi Kyokasho NK-R" panose="02020400000000000000" pitchFamily="18" charset="-128"/>
              </a:rPr>
              <a:t>URL</a:t>
            </a:r>
            <a:r>
              <a:rPr kumimoji="1" lang="ja-JP" altLang="en-US" sz="1200" b="1" dirty="0">
                <a:latin typeface="UD Digi Kyokasho NK-R" panose="02020400000000000000" pitchFamily="18" charset="-128"/>
                <a:ea typeface="UD Digi Kyokasho NK-R" panose="02020400000000000000" pitchFamily="18" charset="-128"/>
              </a:rPr>
              <a:t>　：</a:t>
            </a:r>
            <a:r>
              <a:rPr kumimoji="1" lang="ja-JP" altLang="en-US" sz="1200" b="1" dirty="0">
                <a:solidFill>
                  <a:srgbClr val="0066FF"/>
                </a:solidFill>
                <a:latin typeface="UD Digi Kyokasho NK-R" panose="02020400000000000000" pitchFamily="18" charset="-128"/>
                <a:ea typeface="UD Digi Kyokasho NK-R" panose="02020400000000000000" pitchFamily="18" charset="-128"/>
              </a:rPr>
              <a:t>　</a:t>
            </a:r>
            <a:r>
              <a:rPr kumimoji="1" lang="en-US" altLang="ja-JP" sz="1200" b="1" u="sng" dirty="0">
                <a:solidFill>
                  <a:srgbClr val="0066FF"/>
                </a:solidFill>
                <a:latin typeface="UD Digi Kyokasho NK-R" panose="02020400000000000000" pitchFamily="18" charset="-128"/>
                <a:ea typeface="UD Digi Kyokasho NK-R" panose="02020400000000000000" pitchFamily="18" charset="-128"/>
              </a:rPr>
              <a:t>http://www.kawakokenpo.jp/</a:t>
            </a:r>
            <a:endParaRPr kumimoji="1" lang="ja-JP" altLang="en-US" sz="1200" b="1" u="sng" dirty="0">
              <a:solidFill>
                <a:srgbClr val="0066FF"/>
              </a:solidFill>
              <a:latin typeface="UD Digi Kyokasho NK-R" panose="02020400000000000000" pitchFamily="18" charset="-128"/>
              <a:ea typeface="UD Digi Kyokasho NK-R" panose="02020400000000000000" pitchFamily="18" charset="-128"/>
            </a:endParaRPr>
          </a:p>
        </p:txBody>
      </p:sp>
      <p:sp>
        <p:nvSpPr>
          <p:cNvPr id="7" name="正方形/長方形 6">
            <a:extLst>
              <a:ext uri="{FF2B5EF4-FFF2-40B4-BE49-F238E27FC236}">
                <a16:creationId xmlns:a16="http://schemas.microsoft.com/office/drawing/2014/main" id="{F1D18393-8164-40CF-990A-448B3587A2C3}"/>
              </a:ext>
            </a:extLst>
          </p:cNvPr>
          <p:cNvSpPr/>
          <p:nvPr/>
        </p:nvSpPr>
        <p:spPr>
          <a:xfrm>
            <a:off x="1302575" y="1503054"/>
            <a:ext cx="2266125" cy="224898"/>
          </a:xfrm>
          <a:prstGeom prst="rect">
            <a:avLst/>
          </a:prstGeom>
          <a:solidFill>
            <a:schemeClr val="bg1"/>
          </a:solidFill>
          <a:ln w="19050" cmpd="dbl">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川口工業健康保険組合</a:t>
            </a:r>
          </a:p>
        </p:txBody>
      </p:sp>
      <p:sp>
        <p:nvSpPr>
          <p:cNvPr id="10" name="正方形/長方形 9">
            <a:extLst>
              <a:ext uri="{FF2B5EF4-FFF2-40B4-BE49-F238E27FC236}">
                <a16:creationId xmlns:a16="http://schemas.microsoft.com/office/drawing/2014/main" id="{FC34D471-E808-4254-8BCB-88ACC93E3A14}"/>
              </a:ext>
            </a:extLst>
          </p:cNvPr>
          <p:cNvSpPr/>
          <p:nvPr/>
        </p:nvSpPr>
        <p:spPr>
          <a:xfrm>
            <a:off x="3519443" y="1481888"/>
            <a:ext cx="518491" cy="260104"/>
          </a:xfrm>
          <a:prstGeom prst="rect">
            <a:avLst/>
          </a:prstGeom>
          <a:solidFill>
            <a:schemeClr val="bg1">
              <a:lumMod val="50000"/>
            </a:schemeClr>
          </a:solidFill>
          <a:ln w="19050" cmpd="dbl">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kumimoji="1" lang="ja-JP" altLang="en-US" sz="1200" dirty="0">
                <a:latin typeface="BIZ UDPゴシック" panose="020B0400000000000000" pitchFamily="50" charset="-128"/>
                <a:ea typeface="BIZ UDPゴシック" panose="020B0400000000000000" pitchFamily="50" charset="-128"/>
              </a:rPr>
              <a:t>検索</a:t>
            </a:r>
          </a:p>
        </p:txBody>
      </p:sp>
      <p:sp>
        <p:nvSpPr>
          <p:cNvPr id="11" name="矢印: 下 10">
            <a:extLst>
              <a:ext uri="{FF2B5EF4-FFF2-40B4-BE49-F238E27FC236}">
                <a16:creationId xmlns:a16="http://schemas.microsoft.com/office/drawing/2014/main" id="{8E02CAA1-A5CF-4A27-AC78-746026534A77}"/>
              </a:ext>
            </a:extLst>
          </p:cNvPr>
          <p:cNvSpPr/>
          <p:nvPr/>
        </p:nvSpPr>
        <p:spPr>
          <a:xfrm rot="8174882">
            <a:off x="4092872" y="1601167"/>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2" name="正方形/長方形 1">
            <a:extLst>
              <a:ext uri="{FF2B5EF4-FFF2-40B4-BE49-F238E27FC236}">
                <a16:creationId xmlns:a16="http://schemas.microsoft.com/office/drawing/2014/main" id="{862B9959-39C6-4581-9DC1-A783F181DBFE}"/>
              </a:ext>
            </a:extLst>
          </p:cNvPr>
          <p:cNvSpPr/>
          <p:nvPr/>
        </p:nvSpPr>
        <p:spPr>
          <a:xfrm>
            <a:off x="1155700" y="1004980"/>
            <a:ext cx="5664200" cy="61082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「川口工業健康保険組合」のホームページへアクセス</a:t>
            </a:r>
          </a:p>
        </p:txBody>
      </p:sp>
      <p:sp>
        <p:nvSpPr>
          <p:cNvPr id="4" name="矢印: 右 3">
            <a:extLst>
              <a:ext uri="{FF2B5EF4-FFF2-40B4-BE49-F238E27FC236}">
                <a16:creationId xmlns:a16="http://schemas.microsoft.com/office/drawing/2014/main" id="{0E8785B4-7F00-4A4A-A582-B051C0DA271E}"/>
              </a:ext>
            </a:extLst>
          </p:cNvPr>
          <p:cNvSpPr/>
          <p:nvPr/>
        </p:nvSpPr>
        <p:spPr>
          <a:xfrm>
            <a:off x="344048" y="1166394"/>
            <a:ext cx="756000" cy="288000"/>
          </a:xfrm>
          <a:prstGeom prst="rightArrow">
            <a:avLst>
              <a:gd name="adj1" fmla="val 10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100"/>
          </a:p>
        </p:txBody>
      </p:sp>
      <p:sp>
        <p:nvSpPr>
          <p:cNvPr id="3" name="矢印: 右 2">
            <a:extLst>
              <a:ext uri="{FF2B5EF4-FFF2-40B4-BE49-F238E27FC236}">
                <a16:creationId xmlns:a16="http://schemas.microsoft.com/office/drawing/2014/main" id="{9F7D8E26-2EDE-4761-BB62-E14A13E8F5F4}"/>
              </a:ext>
            </a:extLst>
          </p:cNvPr>
          <p:cNvSpPr/>
          <p:nvPr/>
        </p:nvSpPr>
        <p:spPr>
          <a:xfrm>
            <a:off x="288365" y="1130224"/>
            <a:ext cx="904106" cy="360341"/>
          </a:xfrm>
          <a:prstGeom prst="rightArrow">
            <a:avLst>
              <a:gd name="adj1" fmla="val 100000"/>
              <a:gd name="adj2" fmla="val 36364"/>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b="1" dirty="0"/>
              <a:t>STEP1</a:t>
            </a:r>
            <a:endParaRPr kumimoji="1" lang="ja-JP" altLang="en-US" sz="1600" b="1" dirty="0"/>
          </a:p>
        </p:txBody>
      </p:sp>
      <p:sp>
        <p:nvSpPr>
          <p:cNvPr id="30" name="正方形/長方形 29">
            <a:extLst>
              <a:ext uri="{FF2B5EF4-FFF2-40B4-BE49-F238E27FC236}">
                <a16:creationId xmlns:a16="http://schemas.microsoft.com/office/drawing/2014/main" id="{F4A30572-C272-43F5-8ED7-385A7CCB38E3}"/>
              </a:ext>
            </a:extLst>
          </p:cNvPr>
          <p:cNvSpPr/>
          <p:nvPr/>
        </p:nvSpPr>
        <p:spPr>
          <a:xfrm>
            <a:off x="1155700" y="1932144"/>
            <a:ext cx="5664200" cy="61082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ページ内の　　　　　　　　　　　ログインをクリック</a:t>
            </a:r>
          </a:p>
        </p:txBody>
      </p:sp>
      <p:sp>
        <p:nvSpPr>
          <p:cNvPr id="31" name="矢印: 右 30">
            <a:extLst>
              <a:ext uri="{FF2B5EF4-FFF2-40B4-BE49-F238E27FC236}">
                <a16:creationId xmlns:a16="http://schemas.microsoft.com/office/drawing/2014/main" id="{73224A46-D708-4F20-96B5-EB1F3777B8AA}"/>
              </a:ext>
            </a:extLst>
          </p:cNvPr>
          <p:cNvSpPr/>
          <p:nvPr/>
        </p:nvSpPr>
        <p:spPr>
          <a:xfrm>
            <a:off x="344048" y="2093558"/>
            <a:ext cx="756000" cy="288000"/>
          </a:xfrm>
          <a:prstGeom prst="rightArrow">
            <a:avLst>
              <a:gd name="adj1" fmla="val 10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100"/>
          </a:p>
        </p:txBody>
      </p:sp>
      <p:sp>
        <p:nvSpPr>
          <p:cNvPr id="32" name="矢印: 右 31">
            <a:extLst>
              <a:ext uri="{FF2B5EF4-FFF2-40B4-BE49-F238E27FC236}">
                <a16:creationId xmlns:a16="http://schemas.microsoft.com/office/drawing/2014/main" id="{D276023B-709A-4C8C-8FCA-3CD7C44B0DDF}"/>
              </a:ext>
            </a:extLst>
          </p:cNvPr>
          <p:cNvSpPr/>
          <p:nvPr/>
        </p:nvSpPr>
        <p:spPr>
          <a:xfrm>
            <a:off x="288365" y="2057388"/>
            <a:ext cx="904106" cy="360341"/>
          </a:xfrm>
          <a:prstGeom prst="rightArrow">
            <a:avLst>
              <a:gd name="adj1" fmla="val 100000"/>
              <a:gd name="adj2" fmla="val 36364"/>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b="1" dirty="0"/>
              <a:t>STEP2</a:t>
            </a:r>
            <a:endParaRPr kumimoji="1" lang="ja-JP" altLang="en-US" sz="1600" b="1" dirty="0"/>
          </a:p>
        </p:txBody>
      </p:sp>
      <p:sp>
        <p:nvSpPr>
          <p:cNvPr id="33" name="正方形/長方形 32">
            <a:extLst>
              <a:ext uri="{FF2B5EF4-FFF2-40B4-BE49-F238E27FC236}">
                <a16:creationId xmlns:a16="http://schemas.microsoft.com/office/drawing/2014/main" id="{F09AB476-E04B-4E91-91A6-208086D75701}"/>
              </a:ext>
            </a:extLst>
          </p:cNvPr>
          <p:cNvSpPr/>
          <p:nvPr/>
        </p:nvSpPr>
        <p:spPr>
          <a:xfrm>
            <a:off x="1155700" y="4713470"/>
            <a:ext cx="5664200" cy="61082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lvl="0" defTabSz="914400" eaLnBrk="0" fontAlgn="base" hangingPunct="0">
              <a:spcBef>
                <a:spcPct val="0"/>
              </a:spcBef>
              <a:spcAft>
                <a:spcPct val="0"/>
              </a:spcAft>
            </a:pPr>
            <a:r>
              <a:rPr lang="ja-JP"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ログイン画面で</a:t>
            </a:r>
            <a:r>
              <a:rPr lang="ja-JP" altLang="en-US"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健保から送付された</a:t>
            </a:r>
            <a:r>
              <a:rPr lang="en-US"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ID/</a:t>
            </a:r>
            <a:r>
              <a:rPr lang="ja-JP" altLang="en-US"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仮パスワード通知に</a:t>
            </a:r>
            <a:r>
              <a:rPr lang="ja-JP"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記載の</a:t>
            </a:r>
            <a:endParaRPr lang="en-US"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endParaRPr>
          </a:p>
          <a:p>
            <a:pPr lvl="0" defTabSz="914400" eaLnBrk="0" fontAlgn="base" hangingPunct="0">
              <a:spcBef>
                <a:spcPct val="0"/>
              </a:spcBef>
              <a:spcAft>
                <a:spcPct val="0"/>
              </a:spcAft>
            </a:pPr>
            <a:r>
              <a:rPr lang="ja-JP"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ログイン</a:t>
            </a:r>
            <a:r>
              <a:rPr lang="en-US"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ID</a:t>
            </a:r>
            <a:r>
              <a:rPr lang="ja-JP" altLang="en-US" sz="1400" dirty="0" err="1">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a:t>
            </a:r>
            <a:r>
              <a:rPr lang="ja-JP" altLang="en-US"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パスワードを入力し、ログインをクリック</a:t>
            </a:r>
            <a:endParaRPr lang="en-US" altLang="ja-JP" sz="14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endParaRPr>
          </a:p>
          <a:p>
            <a:pPr lvl="0" defTabSz="914400" eaLnBrk="0" fontAlgn="base" hangingPunct="0">
              <a:spcBef>
                <a:spcPct val="0"/>
              </a:spcBef>
              <a:spcAft>
                <a:spcPct val="0"/>
              </a:spcAft>
            </a:pPr>
            <a:r>
              <a:rPr lang="ja-JP" altLang="en-US"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a:t>
            </a:r>
            <a:r>
              <a:rPr lang="en-US" altLang="ja-JP"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a:t>
            </a:r>
            <a:r>
              <a:rPr lang="ja-JP" altLang="en-US"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２回目以降で任意のパスワードを設定した場合は設定したパスワードを使用します。）</a:t>
            </a:r>
            <a:endParaRPr lang="ja-JP" altLang="en-US" sz="1100" dirty="0">
              <a:solidFill>
                <a:schemeClr val="tx1"/>
              </a:solidFill>
              <a:latin typeface="UD Digi Kyokasho NK-R" panose="02020400000000000000" pitchFamily="18" charset="-128"/>
              <a:ea typeface="UD Digi Kyokasho NK-R" panose="02020400000000000000" pitchFamily="18" charset="-128"/>
            </a:endParaRPr>
          </a:p>
        </p:txBody>
      </p:sp>
      <p:sp>
        <p:nvSpPr>
          <p:cNvPr id="34" name="矢印: 右 33">
            <a:extLst>
              <a:ext uri="{FF2B5EF4-FFF2-40B4-BE49-F238E27FC236}">
                <a16:creationId xmlns:a16="http://schemas.microsoft.com/office/drawing/2014/main" id="{B3BA172A-0846-4309-93E4-5B4748D3ACEB}"/>
              </a:ext>
            </a:extLst>
          </p:cNvPr>
          <p:cNvSpPr/>
          <p:nvPr/>
        </p:nvSpPr>
        <p:spPr>
          <a:xfrm>
            <a:off x="344048" y="4730884"/>
            <a:ext cx="756000" cy="288000"/>
          </a:xfrm>
          <a:prstGeom prst="rightArrow">
            <a:avLst>
              <a:gd name="adj1" fmla="val 10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100"/>
          </a:p>
        </p:txBody>
      </p:sp>
      <p:sp>
        <p:nvSpPr>
          <p:cNvPr id="35" name="矢印: 右 34">
            <a:extLst>
              <a:ext uri="{FF2B5EF4-FFF2-40B4-BE49-F238E27FC236}">
                <a16:creationId xmlns:a16="http://schemas.microsoft.com/office/drawing/2014/main" id="{7F450B3A-4C66-4B87-9614-EABD4B61A366}"/>
              </a:ext>
            </a:extLst>
          </p:cNvPr>
          <p:cNvSpPr/>
          <p:nvPr/>
        </p:nvSpPr>
        <p:spPr>
          <a:xfrm>
            <a:off x="288365" y="4694714"/>
            <a:ext cx="904106" cy="360341"/>
          </a:xfrm>
          <a:prstGeom prst="rightArrow">
            <a:avLst>
              <a:gd name="adj1" fmla="val 100000"/>
              <a:gd name="adj2" fmla="val 36364"/>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b="1" dirty="0"/>
              <a:t>STEP3</a:t>
            </a:r>
            <a:endParaRPr kumimoji="1" lang="ja-JP" altLang="en-US" sz="1600" b="1" dirty="0"/>
          </a:p>
        </p:txBody>
      </p:sp>
      <p:sp>
        <p:nvSpPr>
          <p:cNvPr id="36" name="正方形/長方形 35">
            <a:extLst>
              <a:ext uri="{FF2B5EF4-FFF2-40B4-BE49-F238E27FC236}">
                <a16:creationId xmlns:a16="http://schemas.microsoft.com/office/drawing/2014/main" id="{AEE8A22F-B545-46CB-9E4B-1D83CEFCF29E}"/>
              </a:ext>
            </a:extLst>
          </p:cNvPr>
          <p:cNvSpPr/>
          <p:nvPr/>
        </p:nvSpPr>
        <p:spPr>
          <a:xfrm>
            <a:off x="1155700" y="6427831"/>
            <a:ext cx="5854700"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登録メールアドレス宛に送信される暗証キーを入力し、ログイン完了</a:t>
            </a:r>
          </a:p>
        </p:txBody>
      </p:sp>
      <p:sp>
        <p:nvSpPr>
          <p:cNvPr id="37" name="矢印: 右 36">
            <a:extLst>
              <a:ext uri="{FF2B5EF4-FFF2-40B4-BE49-F238E27FC236}">
                <a16:creationId xmlns:a16="http://schemas.microsoft.com/office/drawing/2014/main" id="{707E52B5-16DD-4DAE-ADAC-B7865C3E79EF}"/>
              </a:ext>
            </a:extLst>
          </p:cNvPr>
          <p:cNvSpPr/>
          <p:nvPr/>
        </p:nvSpPr>
        <p:spPr>
          <a:xfrm>
            <a:off x="344048" y="6468629"/>
            <a:ext cx="756000" cy="288000"/>
          </a:xfrm>
          <a:prstGeom prst="rightArrow">
            <a:avLst>
              <a:gd name="adj1" fmla="val 10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100"/>
          </a:p>
        </p:txBody>
      </p:sp>
      <p:sp>
        <p:nvSpPr>
          <p:cNvPr id="38" name="矢印: 右 37">
            <a:extLst>
              <a:ext uri="{FF2B5EF4-FFF2-40B4-BE49-F238E27FC236}">
                <a16:creationId xmlns:a16="http://schemas.microsoft.com/office/drawing/2014/main" id="{313FE9B9-2623-40E6-98EC-6AFEDA432009}"/>
              </a:ext>
            </a:extLst>
          </p:cNvPr>
          <p:cNvSpPr/>
          <p:nvPr/>
        </p:nvSpPr>
        <p:spPr>
          <a:xfrm>
            <a:off x="288365" y="6432459"/>
            <a:ext cx="904106" cy="360341"/>
          </a:xfrm>
          <a:prstGeom prst="rightArrow">
            <a:avLst>
              <a:gd name="adj1" fmla="val 100000"/>
              <a:gd name="adj2" fmla="val 36364"/>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b="1" dirty="0"/>
              <a:t>STEP4</a:t>
            </a:r>
            <a:endParaRPr kumimoji="1" lang="ja-JP" altLang="en-US" sz="1600" b="1" dirty="0"/>
          </a:p>
        </p:txBody>
      </p:sp>
      <p:pic>
        <p:nvPicPr>
          <p:cNvPr id="39" name="図 38">
            <a:extLst>
              <a:ext uri="{FF2B5EF4-FFF2-40B4-BE49-F238E27FC236}">
                <a16:creationId xmlns:a16="http://schemas.microsoft.com/office/drawing/2014/main" id="{79C06BF8-0CF3-4D20-A48A-76D724F522BA}"/>
              </a:ext>
            </a:extLst>
          </p:cNvPr>
          <p:cNvPicPr>
            <a:picLocks noChangeAspect="1"/>
          </p:cNvPicPr>
          <p:nvPr/>
        </p:nvPicPr>
        <p:blipFill>
          <a:blip r:embed="rId3"/>
          <a:stretch>
            <a:fillRect/>
          </a:stretch>
        </p:blipFill>
        <p:spPr>
          <a:xfrm>
            <a:off x="2184025" y="2094100"/>
            <a:ext cx="1117975" cy="345944"/>
          </a:xfrm>
          <a:prstGeom prst="rect">
            <a:avLst/>
          </a:prstGeom>
        </p:spPr>
      </p:pic>
      <p:pic>
        <p:nvPicPr>
          <p:cNvPr id="40" name="図 39" descr="タイムライン&#10;&#10;AI 生成コンテンツは誤りを含む可能性があります。">
            <a:extLst>
              <a:ext uri="{FF2B5EF4-FFF2-40B4-BE49-F238E27FC236}">
                <a16:creationId xmlns:a16="http://schemas.microsoft.com/office/drawing/2014/main" id="{64FDF684-3760-45B0-A633-3580B9E9EFC1}"/>
              </a:ext>
            </a:extLst>
          </p:cNvPr>
          <p:cNvPicPr>
            <a:picLocks noChangeAspect="1"/>
          </p:cNvPicPr>
          <p:nvPr/>
        </p:nvPicPr>
        <p:blipFill rotWithShape="1">
          <a:blip r:embed="rId4"/>
          <a:srcRect l="29524" t="14958" r="31429" b="50658"/>
          <a:stretch/>
        </p:blipFill>
        <p:spPr>
          <a:xfrm>
            <a:off x="1194710" y="2561813"/>
            <a:ext cx="2550653" cy="1193157"/>
          </a:xfrm>
          <a:prstGeom prst="rect">
            <a:avLst/>
          </a:prstGeom>
        </p:spPr>
      </p:pic>
      <p:pic>
        <p:nvPicPr>
          <p:cNvPr id="41" name="図 40"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F783D5DA-0E44-40D2-9002-4E3D7B66BABE}"/>
              </a:ext>
            </a:extLst>
          </p:cNvPr>
          <p:cNvPicPr>
            <a:picLocks noChangeAspect="1"/>
          </p:cNvPicPr>
          <p:nvPr/>
        </p:nvPicPr>
        <p:blipFill rotWithShape="1">
          <a:blip r:embed="rId5">
            <a:extLst>
              <a:ext uri="{28A0092B-C50C-407E-A947-70E740481C1C}">
                <a14:useLocalDpi xmlns:a14="http://schemas.microsoft.com/office/drawing/2010/main" val="0"/>
              </a:ext>
            </a:extLst>
          </a:blip>
          <a:srcRect l="1491" t="4116" r="2626" b="6069"/>
          <a:stretch/>
        </p:blipFill>
        <p:spPr>
          <a:xfrm>
            <a:off x="1194710" y="3807562"/>
            <a:ext cx="1593814" cy="603035"/>
          </a:xfrm>
          <a:prstGeom prst="rect">
            <a:avLst/>
          </a:prstGeom>
        </p:spPr>
      </p:pic>
      <p:sp>
        <p:nvSpPr>
          <p:cNvPr id="42" name="四角形: 角を丸くする 41">
            <a:extLst>
              <a:ext uri="{FF2B5EF4-FFF2-40B4-BE49-F238E27FC236}">
                <a16:creationId xmlns:a16="http://schemas.microsoft.com/office/drawing/2014/main" id="{783FE1FC-EEA9-4AE8-80E0-3F576788739B}"/>
              </a:ext>
            </a:extLst>
          </p:cNvPr>
          <p:cNvSpPr/>
          <p:nvPr/>
        </p:nvSpPr>
        <p:spPr>
          <a:xfrm>
            <a:off x="1155700" y="3784296"/>
            <a:ext cx="1697821" cy="667091"/>
          </a:xfrm>
          <a:prstGeom prst="roundRect">
            <a:avLst>
              <a:gd name="adj" fmla="val 5445"/>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a:extLst>
              <a:ext uri="{FF2B5EF4-FFF2-40B4-BE49-F238E27FC236}">
                <a16:creationId xmlns:a16="http://schemas.microsoft.com/office/drawing/2014/main" id="{0C69A752-4788-4651-87DA-FCAB3200EB9C}"/>
              </a:ext>
            </a:extLst>
          </p:cNvPr>
          <p:cNvSpPr txBox="1"/>
          <p:nvPr/>
        </p:nvSpPr>
        <p:spPr>
          <a:xfrm>
            <a:off x="4000377" y="4205848"/>
            <a:ext cx="798617" cy="307777"/>
          </a:xfrm>
          <a:prstGeom prst="rect">
            <a:avLst/>
          </a:prstGeom>
          <a:noFill/>
        </p:spPr>
        <p:txBody>
          <a:bodyPr wrap="none" rtlCol="0">
            <a:spAutoFit/>
          </a:bodyPr>
          <a:lstStyle/>
          <a:p>
            <a:r>
              <a:rPr kumimoji="1" lang="ja-JP" altLang="en-US" sz="1400" dirty="0">
                <a:solidFill>
                  <a:srgbClr val="FF0000"/>
                </a:solidFill>
                <a:latin typeface="BIZ UDPゴシック" panose="020B0400000000000000" pitchFamily="50" charset="-128"/>
                <a:ea typeface="BIZ UDPゴシック" panose="020B0400000000000000" pitchFamily="50" charset="-128"/>
              </a:rPr>
              <a:t>クリック</a:t>
            </a:r>
          </a:p>
        </p:txBody>
      </p:sp>
      <p:pic>
        <p:nvPicPr>
          <p:cNvPr id="1025" name="図 2">
            <a:extLst>
              <a:ext uri="{FF2B5EF4-FFF2-40B4-BE49-F238E27FC236}">
                <a16:creationId xmlns:a16="http://schemas.microsoft.com/office/drawing/2014/main" id="{7505F246-E6F1-4F1B-A289-0D1D14CFD0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2104" t="30730" r="31206" b="18817"/>
          <a:stretch>
            <a:fillRect/>
          </a:stretch>
        </p:blipFill>
        <p:spPr bwMode="auto">
          <a:xfrm>
            <a:off x="1051341" y="5380674"/>
            <a:ext cx="1802180" cy="936289"/>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48" name="Rectangle 3">
            <a:extLst>
              <a:ext uri="{FF2B5EF4-FFF2-40B4-BE49-F238E27FC236}">
                <a16:creationId xmlns:a16="http://schemas.microsoft.com/office/drawing/2014/main" id="{714E43FD-CBB0-4420-B41C-623EBA2C7DCE}"/>
              </a:ext>
            </a:extLst>
          </p:cNvPr>
          <p:cNvSpPr>
            <a:spLocks noChangeArrowheads="1"/>
          </p:cNvSpPr>
          <p:nvPr/>
        </p:nvSpPr>
        <p:spPr bwMode="auto">
          <a:xfrm>
            <a:off x="1346200" y="7582174"/>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pic>
        <p:nvPicPr>
          <p:cNvPr id="1028" name="図 3">
            <a:extLst>
              <a:ext uri="{FF2B5EF4-FFF2-40B4-BE49-F238E27FC236}">
                <a16:creationId xmlns:a16="http://schemas.microsoft.com/office/drawing/2014/main" id="{B3C90A0A-40CD-4D3F-9E41-806758FC0EE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326" y="8953777"/>
            <a:ext cx="1905221" cy="728174"/>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50" name="Rectangle 6">
            <a:extLst>
              <a:ext uri="{FF2B5EF4-FFF2-40B4-BE49-F238E27FC236}">
                <a16:creationId xmlns:a16="http://schemas.microsoft.com/office/drawing/2014/main" id="{E0768F6E-9C8D-4DE5-AE01-B31342C8F317}"/>
              </a:ext>
            </a:extLst>
          </p:cNvPr>
          <p:cNvSpPr>
            <a:spLocks noChangeArrowheads="1"/>
          </p:cNvSpPr>
          <p:nvPr/>
        </p:nvSpPr>
        <p:spPr bwMode="auto">
          <a:xfrm>
            <a:off x="0" y="1310394"/>
            <a:ext cx="685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5" name="Footer Placeholder 4">
            <a:extLst>
              <a:ext uri="{FF2B5EF4-FFF2-40B4-BE49-F238E27FC236}">
                <a16:creationId xmlns:a16="http://schemas.microsoft.com/office/drawing/2014/main" id="{9A30234C-86BB-4661-A7F5-59D6270E3B21}"/>
              </a:ext>
            </a:extLst>
          </p:cNvPr>
          <p:cNvSpPr>
            <a:spLocks noGrp="1"/>
          </p:cNvSpPr>
          <p:nvPr>
            <p:ph type="ftr" sz="quarter" idx="11"/>
          </p:nvPr>
        </p:nvSpPr>
        <p:spPr>
          <a:xfrm>
            <a:off x="2343150" y="9378597"/>
            <a:ext cx="2171700" cy="527403"/>
          </a:xfrm>
        </p:spPr>
        <p:txBody>
          <a:bodyPr anchor="b"/>
          <a:lstStyle/>
          <a:p>
            <a:fld id="{AEC2EAC2-9A47-4538-885C-C31DC6E65ECB}" type="slidenum">
              <a:rPr lang="en-US" smtClean="0"/>
              <a:pPr/>
              <a:t>4</a:t>
            </a:fld>
            <a:endParaRPr lang="en-US" dirty="0"/>
          </a:p>
        </p:txBody>
      </p:sp>
      <p:sp>
        <p:nvSpPr>
          <p:cNvPr id="12" name="四角形: 角を丸くする 11">
            <a:extLst>
              <a:ext uri="{FF2B5EF4-FFF2-40B4-BE49-F238E27FC236}">
                <a16:creationId xmlns:a16="http://schemas.microsoft.com/office/drawing/2014/main" id="{827199ED-01A3-470F-84A8-F78E39B05DA6}"/>
              </a:ext>
            </a:extLst>
          </p:cNvPr>
          <p:cNvSpPr/>
          <p:nvPr/>
        </p:nvSpPr>
        <p:spPr>
          <a:xfrm>
            <a:off x="2935998" y="3715036"/>
            <a:ext cx="957994" cy="742471"/>
          </a:xfrm>
          <a:prstGeom prst="roundRect">
            <a:avLst>
              <a:gd name="adj" fmla="val 6342"/>
            </a:avLst>
          </a:prstGeom>
          <a:noFill/>
          <a:ln w="31750">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6A409988-1B3C-6BB4-417E-EAE2875D39C8}"/>
              </a:ext>
            </a:extLst>
          </p:cNvPr>
          <p:cNvPicPr>
            <a:picLocks noChangeAspect="1"/>
          </p:cNvPicPr>
          <p:nvPr/>
        </p:nvPicPr>
        <p:blipFill>
          <a:blip r:embed="rId8"/>
          <a:srcRect l="5693" t="21459" r="43280" b="70404"/>
          <a:stretch>
            <a:fillRect/>
          </a:stretch>
        </p:blipFill>
        <p:spPr>
          <a:xfrm>
            <a:off x="981206" y="6812738"/>
            <a:ext cx="2721012" cy="525958"/>
          </a:xfrm>
          <a:prstGeom prst="rect">
            <a:avLst/>
          </a:prstGeom>
        </p:spPr>
      </p:pic>
      <p:pic>
        <p:nvPicPr>
          <p:cNvPr id="15" name="図 14">
            <a:extLst>
              <a:ext uri="{FF2B5EF4-FFF2-40B4-BE49-F238E27FC236}">
                <a16:creationId xmlns:a16="http://schemas.microsoft.com/office/drawing/2014/main" id="{2C8C1D93-D824-8C02-2E80-9F7887D7EECD}"/>
              </a:ext>
            </a:extLst>
          </p:cNvPr>
          <p:cNvPicPr>
            <a:picLocks noChangeAspect="1"/>
          </p:cNvPicPr>
          <p:nvPr/>
        </p:nvPicPr>
        <p:blipFill>
          <a:blip r:embed="rId9"/>
          <a:srcRect l="1593" t="35074" r="51660" b="35003"/>
          <a:stretch>
            <a:fillRect/>
          </a:stretch>
        </p:blipFill>
        <p:spPr>
          <a:xfrm>
            <a:off x="3971593" y="7247063"/>
            <a:ext cx="2703361" cy="1107113"/>
          </a:xfrm>
          <a:prstGeom prst="rect">
            <a:avLst/>
          </a:prstGeom>
        </p:spPr>
      </p:pic>
      <p:sp>
        <p:nvSpPr>
          <p:cNvPr id="13" name="正方形/長方形 12">
            <a:extLst>
              <a:ext uri="{FF2B5EF4-FFF2-40B4-BE49-F238E27FC236}">
                <a16:creationId xmlns:a16="http://schemas.microsoft.com/office/drawing/2014/main" id="{EB21C0DB-4BC5-D86C-8619-038D9EFB5314}"/>
              </a:ext>
            </a:extLst>
          </p:cNvPr>
          <p:cNvSpPr/>
          <p:nvPr/>
        </p:nvSpPr>
        <p:spPr>
          <a:xfrm>
            <a:off x="2895547" y="8883874"/>
            <a:ext cx="3779407" cy="61082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en-US" altLang="ja-JP"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a:t>
            </a:r>
            <a:r>
              <a:rPr lang="ja-JP" altLang="ja-JP"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メニュー画面の右上の「○○さんがログイン中です。」を</a:t>
            </a:r>
            <a:endParaRPr lang="en-US" altLang="ja-JP"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endParaRPr>
          </a:p>
          <a:p>
            <a:pPr lvl="0" defTabSz="914400" eaLnBrk="0" fontAlgn="base" hangingPunct="0">
              <a:spcBef>
                <a:spcPct val="0"/>
              </a:spcBef>
              <a:spcAft>
                <a:spcPct val="0"/>
              </a:spcAft>
            </a:pPr>
            <a:r>
              <a:rPr lang="ja-JP" altLang="en-US"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　　</a:t>
            </a:r>
            <a:r>
              <a:rPr lang="ja-JP" altLang="ja-JP"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クリックすると、ログイン</a:t>
            </a:r>
            <a:r>
              <a:rPr lang="en-US" altLang="ja-JP"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ID</a:t>
            </a:r>
            <a:r>
              <a:rPr lang="ja-JP" altLang="en-US" sz="1100" dirty="0" err="1">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a:t>
            </a:r>
            <a:r>
              <a:rPr lang="ja-JP" altLang="en-US" sz="1100" dirty="0">
                <a:solidFill>
                  <a:schemeClr val="tx1"/>
                </a:solidFill>
                <a:latin typeface="UD Digi Kyokasho NK-R" panose="02020400000000000000" pitchFamily="18" charset="-128"/>
                <a:ea typeface="UD Digi Kyokasho NK-R" panose="02020400000000000000" pitchFamily="18" charset="-128"/>
                <a:cs typeface="Times New Roman" panose="02020603050405020304" pitchFamily="18" charset="0"/>
              </a:rPr>
              <a:t>パスワードの変更が可能です</a:t>
            </a:r>
            <a:endParaRPr lang="ja-JP" altLang="en-US" sz="1100" dirty="0">
              <a:solidFill>
                <a:schemeClr val="tx1"/>
              </a:solidFill>
              <a:latin typeface="UD Digi Kyokasho NK-R" panose="02020400000000000000" pitchFamily="18" charset="-128"/>
              <a:ea typeface="UD Digi Kyokasho NK-R" panose="02020400000000000000" pitchFamily="18" charset="-128"/>
            </a:endParaRPr>
          </a:p>
        </p:txBody>
      </p:sp>
      <p:sp>
        <p:nvSpPr>
          <p:cNvPr id="19" name="テキスト ボックス 18">
            <a:extLst>
              <a:ext uri="{FF2B5EF4-FFF2-40B4-BE49-F238E27FC236}">
                <a16:creationId xmlns:a16="http://schemas.microsoft.com/office/drawing/2014/main" id="{32946DAE-AD7F-6DCA-AC85-FC8A29198BD2}"/>
              </a:ext>
            </a:extLst>
          </p:cNvPr>
          <p:cNvSpPr txBox="1"/>
          <p:nvPr/>
        </p:nvSpPr>
        <p:spPr>
          <a:xfrm>
            <a:off x="4235900" y="6968544"/>
            <a:ext cx="957313" cy="230832"/>
          </a:xfrm>
          <a:prstGeom prst="rect">
            <a:avLst/>
          </a:prstGeom>
          <a:noFill/>
        </p:spPr>
        <p:txBody>
          <a:bodyPr wrap="none" rtlCol="0">
            <a:spAutoFit/>
          </a:bodyPr>
          <a:lstStyle/>
          <a:p>
            <a:r>
              <a:rPr kumimoji="1" lang="ja-JP" altLang="en-US" sz="900" dirty="0">
                <a:latin typeface="BIZ UDPゴシック" panose="020B0400000000000000" pitchFamily="50" charset="-128"/>
                <a:ea typeface="BIZ UDPゴシック" panose="020B0400000000000000" pitchFamily="50" charset="-128"/>
              </a:rPr>
              <a:t>メール本文より</a:t>
            </a:r>
          </a:p>
        </p:txBody>
      </p:sp>
      <p:pic>
        <p:nvPicPr>
          <p:cNvPr id="21" name="図 20">
            <a:extLst>
              <a:ext uri="{FF2B5EF4-FFF2-40B4-BE49-F238E27FC236}">
                <a16:creationId xmlns:a16="http://schemas.microsoft.com/office/drawing/2014/main" id="{E238E9DB-D90C-D27A-87EB-AEAA53A50B46}"/>
              </a:ext>
            </a:extLst>
          </p:cNvPr>
          <p:cNvPicPr>
            <a:picLocks noChangeAspect="1"/>
          </p:cNvPicPr>
          <p:nvPr/>
        </p:nvPicPr>
        <p:blipFill>
          <a:blip r:embed="rId10"/>
          <a:srcRect l="15921" t="34735" r="16646" b="21781"/>
          <a:stretch>
            <a:fillRect/>
          </a:stretch>
        </p:blipFill>
        <p:spPr>
          <a:xfrm>
            <a:off x="4002088" y="6995729"/>
            <a:ext cx="330431" cy="176462"/>
          </a:xfrm>
          <a:prstGeom prst="rect">
            <a:avLst/>
          </a:prstGeom>
        </p:spPr>
      </p:pic>
      <p:sp>
        <p:nvSpPr>
          <p:cNvPr id="22" name="正方形/長方形 21">
            <a:extLst>
              <a:ext uri="{FF2B5EF4-FFF2-40B4-BE49-F238E27FC236}">
                <a16:creationId xmlns:a16="http://schemas.microsoft.com/office/drawing/2014/main" id="{AE23862F-4933-9306-060A-E55D6773020F}"/>
              </a:ext>
            </a:extLst>
          </p:cNvPr>
          <p:cNvSpPr/>
          <p:nvPr/>
        </p:nvSpPr>
        <p:spPr>
          <a:xfrm>
            <a:off x="3936783" y="6841571"/>
            <a:ext cx="2792542" cy="1571484"/>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93463856-8B28-A4D3-8A64-A122580D2E5B}"/>
              </a:ext>
            </a:extLst>
          </p:cNvPr>
          <p:cNvPicPr>
            <a:picLocks noChangeAspect="1"/>
          </p:cNvPicPr>
          <p:nvPr/>
        </p:nvPicPr>
        <p:blipFill>
          <a:blip r:embed="rId8"/>
          <a:srcRect l="26910" t="30776" r="26134" b="62408"/>
          <a:stretch>
            <a:fillRect/>
          </a:stretch>
        </p:blipFill>
        <p:spPr>
          <a:xfrm>
            <a:off x="962249" y="7301690"/>
            <a:ext cx="2474551" cy="435508"/>
          </a:xfrm>
          <a:prstGeom prst="rect">
            <a:avLst/>
          </a:prstGeom>
        </p:spPr>
      </p:pic>
      <p:pic>
        <p:nvPicPr>
          <p:cNvPr id="25" name="図 24">
            <a:extLst>
              <a:ext uri="{FF2B5EF4-FFF2-40B4-BE49-F238E27FC236}">
                <a16:creationId xmlns:a16="http://schemas.microsoft.com/office/drawing/2014/main" id="{C168AB90-1B36-080C-C455-004E51C534C5}"/>
              </a:ext>
            </a:extLst>
          </p:cNvPr>
          <p:cNvPicPr>
            <a:picLocks noChangeAspect="1"/>
          </p:cNvPicPr>
          <p:nvPr/>
        </p:nvPicPr>
        <p:blipFill>
          <a:blip r:embed="rId8"/>
          <a:srcRect l="27446" t="41382" r="28982" b="47758"/>
          <a:stretch>
            <a:fillRect/>
          </a:stretch>
        </p:blipFill>
        <p:spPr>
          <a:xfrm>
            <a:off x="1000324" y="7696323"/>
            <a:ext cx="2151516" cy="650097"/>
          </a:xfrm>
          <a:prstGeom prst="rect">
            <a:avLst/>
          </a:prstGeom>
        </p:spPr>
      </p:pic>
      <p:sp>
        <p:nvSpPr>
          <p:cNvPr id="26" name="正方形/長方形 25">
            <a:extLst>
              <a:ext uri="{FF2B5EF4-FFF2-40B4-BE49-F238E27FC236}">
                <a16:creationId xmlns:a16="http://schemas.microsoft.com/office/drawing/2014/main" id="{34BC4341-FC4D-61D5-5B76-960F475BB83C}"/>
              </a:ext>
            </a:extLst>
          </p:cNvPr>
          <p:cNvSpPr/>
          <p:nvPr/>
        </p:nvSpPr>
        <p:spPr>
          <a:xfrm>
            <a:off x="930935" y="6827229"/>
            <a:ext cx="2814428" cy="1571484"/>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5" name="矢印: 下 44">
            <a:extLst>
              <a:ext uri="{FF2B5EF4-FFF2-40B4-BE49-F238E27FC236}">
                <a16:creationId xmlns:a16="http://schemas.microsoft.com/office/drawing/2014/main" id="{31CA6E96-AF42-45C6-811C-B254B7064496}"/>
              </a:ext>
            </a:extLst>
          </p:cNvPr>
          <p:cNvSpPr/>
          <p:nvPr/>
        </p:nvSpPr>
        <p:spPr>
          <a:xfrm rot="6358901">
            <a:off x="3815150" y="4185653"/>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27" name="正方形/長方形 26">
            <a:extLst>
              <a:ext uri="{FF2B5EF4-FFF2-40B4-BE49-F238E27FC236}">
                <a16:creationId xmlns:a16="http://schemas.microsoft.com/office/drawing/2014/main" id="{3AE4C180-E4D0-5F3E-9866-AF2A6CC3C67B}"/>
              </a:ext>
            </a:extLst>
          </p:cNvPr>
          <p:cNvSpPr/>
          <p:nvPr/>
        </p:nvSpPr>
        <p:spPr>
          <a:xfrm>
            <a:off x="3969760" y="8168932"/>
            <a:ext cx="756000" cy="144000"/>
          </a:xfrm>
          <a:prstGeom prst="rect">
            <a:avLst/>
          </a:prstGeom>
          <a:noFill/>
          <a:ln w="6350">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29" name="直線矢印コネクタ 28">
            <a:extLst>
              <a:ext uri="{FF2B5EF4-FFF2-40B4-BE49-F238E27FC236}">
                <a16:creationId xmlns:a16="http://schemas.microsoft.com/office/drawing/2014/main" id="{342D8F36-06C4-5A15-4D25-E8581C1CB71D}"/>
              </a:ext>
            </a:extLst>
          </p:cNvPr>
          <p:cNvCxnSpPr>
            <a:cxnSpLocks/>
          </p:cNvCxnSpPr>
          <p:nvPr/>
        </p:nvCxnSpPr>
        <p:spPr>
          <a:xfrm flipH="1" flipV="1">
            <a:off x="2935127" y="7968262"/>
            <a:ext cx="984251" cy="235132"/>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3" name="正方形/長方形 42">
            <a:extLst>
              <a:ext uri="{FF2B5EF4-FFF2-40B4-BE49-F238E27FC236}">
                <a16:creationId xmlns:a16="http://schemas.microsoft.com/office/drawing/2014/main" id="{E3A202D4-171D-7442-C4EF-EB547D7AE2A1}"/>
              </a:ext>
            </a:extLst>
          </p:cNvPr>
          <p:cNvSpPr/>
          <p:nvPr/>
        </p:nvSpPr>
        <p:spPr>
          <a:xfrm>
            <a:off x="1046081" y="2456935"/>
            <a:ext cx="2991853" cy="2090313"/>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F614FEAF-D8BC-48B9-86E4-F22D8062CFC9}"/>
              </a:ext>
            </a:extLst>
          </p:cNvPr>
          <p:cNvSpPr/>
          <p:nvPr/>
        </p:nvSpPr>
        <p:spPr>
          <a:xfrm>
            <a:off x="1155700" y="8534908"/>
            <a:ext cx="5854700"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ログイン後、任意のログイン</a:t>
            </a:r>
            <a:r>
              <a:rPr lang="en-US" altLang="ja-JP" sz="1400" dirty="0">
                <a:solidFill>
                  <a:schemeClr val="tx1"/>
                </a:solidFill>
                <a:latin typeface="UD Digi Kyokasho NK-R" panose="02020400000000000000" pitchFamily="18" charset="-128"/>
                <a:ea typeface="UD Digi Kyokasho NK-R" panose="02020400000000000000" pitchFamily="18" charset="-128"/>
              </a:rPr>
              <a:t>ID</a:t>
            </a:r>
            <a:r>
              <a:rPr lang="ja-JP" altLang="en-US" sz="1400" dirty="0" err="1">
                <a:solidFill>
                  <a:schemeClr val="tx1"/>
                </a:solidFill>
                <a:latin typeface="UD Digi Kyokasho NK-R" panose="02020400000000000000" pitchFamily="18" charset="-128"/>
                <a:ea typeface="UD Digi Kyokasho NK-R" panose="02020400000000000000" pitchFamily="18" charset="-128"/>
              </a:rPr>
              <a:t>、</a:t>
            </a:r>
            <a:r>
              <a:rPr lang="ja-JP" altLang="en-US" sz="1400" dirty="0">
                <a:solidFill>
                  <a:schemeClr val="tx1"/>
                </a:solidFill>
                <a:latin typeface="UD Digi Kyokasho NK-R" panose="02020400000000000000" pitchFamily="18" charset="-128"/>
                <a:ea typeface="UD Digi Kyokasho NK-R" panose="02020400000000000000" pitchFamily="18" charset="-128"/>
              </a:rPr>
              <a:t>パスワードの変更が可能です</a:t>
            </a:r>
          </a:p>
        </p:txBody>
      </p:sp>
      <p:sp>
        <p:nvSpPr>
          <p:cNvPr id="53" name="矢印: 右 52">
            <a:extLst>
              <a:ext uri="{FF2B5EF4-FFF2-40B4-BE49-F238E27FC236}">
                <a16:creationId xmlns:a16="http://schemas.microsoft.com/office/drawing/2014/main" id="{3681925C-5869-4C61-8C52-6ED66FFDF7D2}"/>
              </a:ext>
            </a:extLst>
          </p:cNvPr>
          <p:cNvSpPr/>
          <p:nvPr/>
        </p:nvSpPr>
        <p:spPr>
          <a:xfrm>
            <a:off x="344048" y="8575706"/>
            <a:ext cx="756000" cy="288000"/>
          </a:xfrm>
          <a:prstGeom prst="rightArrow">
            <a:avLst>
              <a:gd name="adj1" fmla="val 100000"/>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1100"/>
          </a:p>
        </p:txBody>
      </p:sp>
      <p:sp>
        <p:nvSpPr>
          <p:cNvPr id="54" name="矢印: 右 53">
            <a:extLst>
              <a:ext uri="{FF2B5EF4-FFF2-40B4-BE49-F238E27FC236}">
                <a16:creationId xmlns:a16="http://schemas.microsoft.com/office/drawing/2014/main" id="{6A4F16EE-A914-4671-BF52-1089BCEBBA56}"/>
              </a:ext>
            </a:extLst>
          </p:cNvPr>
          <p:cNvSpPr/>
          <p:nvPr/>
        </p:nvSpPr>
        <p:spPr>
          <a:xfrm>
            <a:off x="288365" y="8539536"/>
            <a:ext cx="904106" cy="360341"/>
          </a:xfrm>
          <a:prstGeom prst="rightArrow">
            <a:avLst>
              <a:gd name="adj1" fmla="val 100000"/>
              <a:gd name="adj2" fmla="val 36364"/>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sz="1600" b="1" dirty="0"/>
              <a:t>STEP5</a:t>
            </a:r>
            <a:endParaRPr kumimoji="1" lang="ja-JP" altLang="en-US" sz="1600" b="1" dirty="0"/>
          </a:p>
        </p:txBody>
      </p:sp>
    </p:spTree>
    <p:extLst>
      <p:ext uri="{BB962C8B-B14F-4D97-AF65-F5344CB8AC3E}">
        <p14:creationId xmlns:p14="http://schemas.microsoft.com/office/powerpoint/2010/main" val="442224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図 37">
            <a:extLst>
              <a:ext uri="{FF2B5EF4-FFF2-40B4-BE49-F238E27FC236}">
                <a16:creationId xmlns:a16="http://schemas.microsoft.com/office/drawing/2014/main" id="{4AF78C96-DC02-4B6D-BA4F-B6DD0C270565}"/>
              </a:ext>
            </a:extLst>
          </p:cNvPr>
          <p:cNvPicPr>
            <a:picLocks noChangeAspect="1"/>
          </p:cNvPicPr>
          <p:nvPr/>
        </p:nvPicPr>
        <p:blipFill rotWithShape="1">
          <a:blip r:embed="rId2"/>
          <a:srcRect l="11601" t="10751" r="11364" b="54807"/>
          <a:stretch/>
        </p:blipFill>
        <p:spPr>
          <a:xfrm>
            <a:off x="881307" y="3597725"/>
            <a:ext cx="5346148" cy="1488338"/>
          </a:xfrm>
          <a:prstGeom prst="rect">
            <a:avLst/>
          </a:prstGeom>
        </p:spPr>
      </p:pic>
      <p:pic>
        <p:nvPicPr>
          <p:cNvPr id="5" name="図 4" descr="グラフィカル ユーザー インターフェイス&#10;&#10;AI 生成コンテンツは誤りを含む可能性があります。">
            <a:extLst>
              <a:ext uri="{FF2B5EF4-FFF2-40B4-BE49-F238E27FC236}">
                <a16:creationId xmlns:a16="http://schemas.microsoft.com/office/drawing/2014/main" id="{95C8D7DB-FA4F-4090-BFDB-F03DDBA06E02}"/>
              </a:ext>
            </a:extLst>
          </p:cNvPr>
          <p:cNvPicPr>
            <a:picLocks noChangeAspect="1"/>
          </p:cNvPicPr>
          <p:nvPr/>
        </p:nvPicPr>
        <p:blipFill rotWithShape="1">
          <a:blip r:embed="rId3"/>
          <a:srcRect l="22083" t="51955" r="22500"/>
          <a:stretch/>
        </p:blipFill>
        <p:spPr>
          <a:xfrm>
            <a:off x="807428" y="5068053"/>
            <a:ext cx="5386786" cy="2481060"/>
          </a:xfrm>
          <a:prstGeom prst="rect">
            <a:avLst/>
          </a:prstGeom>
        </p:spPr>
      </p:pic>
      <p:sp>
        <p:nvSpPr>
          <p:cNvPr id="16" name="テキスト ボックス 15">
            <a:extLst>
              <a:ext uri="{FF2B5EF4-FFF2-40B4-BE49-F238E27FC236}">
                <a16:creationId xmlns:a16="http://schemas.microsoft.com/office/drawing/2014/main" id="{9B859E88-E19D-4482-A21C-DD938D1CE4D2}"/>
              </a:ext>
            </a:extLst>
          </p:cNvPr>
          <p:cNvSpPr txBox="1"/>
          <p:nvPr/>
        </p:nvSpPr>
        <p:spPr>
          <a:xfrm>
            <a:off x="211138" y="325649"/>
            <a:ext cx="5554662" cy="1106200"/>
          </a:xfrm>
          <a:prstGeom prst="rect">
            <a:avLst/>
          </a:prstGeom>
          <a:noFill/>
        </p:spPr>
        <p:txBody>
          <a:bodyPr wrap="square" rtlCol="0">
            <a:spAutoFit/>
          </a:bodyPr>
          <a:lstStyle/>
          <a:p>
            <a:pPr>
              <a:lnSpc>
                <a:spcPct val="150000"/>
              </a:lnSpc>
            </a:pPr>
            <a:r>
              <a:rPr lang="ja-JP" altLang="en-US" sz="2400" dirty="0">
                <a:solidFill>
                  <a:srgbClr val="0070C0"/>
                </a:solidFill>
                <a:latin typeface="BIZ UDPゴシック" panose="020B0400000000000000" pitchFamily="50" charset="-128"/>
                <a:ea typeface="BIZ UDPゴシック" panose="020B0400000000000000" pitchFamily="50" charset="-128"/>
              </a:rPr>
              <a:t>●機能一覧</a:t>
            </a:r>
            <a:endParaRPr kumimoji="1" lang="en-US" altLang="ja-JP" sz="2400" dirty="0">
              <a:solidFill>
                <a:srgbClr val="0070C0"/>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2400" dirty="0">
                <a:solidFill>
                  <a:srgbClr val="0070C0"/>
                </a:solidFill>
                <a:latin typeface="BIZ UDPゴシック" panose="020B0400000000000000" pitchFamily="50" charset="-128"/>
                <a:ea typeface="BIZ UDPゴシック" panose="020B0400000000000000" pitchFamily="50" charset="-128"/>
              </a:rPr>
              <a:t>　</a:t>
            </a:r>
            <a:r>
              <a:rPr lang="ja-JP" altLang="en-US" sz="2000" dirty="0">
                <a:solidFill>
                  <a:srgbClr val="0070C0"/>
                </a:solidFill>
                <a:latin typeface="BIZ UDPゴシック" panose="020B0400000000000000" pitchFamily="50" charset="-128"/>
                <a:ea typeface="BIZ UDPゴシック" panose="020B0400000000000000" pitchFamily="50" charset="-128"/>
              </a:rPr>
              <a:t>事務作業の効率化を支える主な機能</a:t>
            </a:r>
            <a:r>
              <a:rPr kumimoji="1" lang="ja-JP" altLang="en-US" sz="1200" dirty="0">
                <a:latin typeface="BIZ UDPゴシック" panose="020B0400000000000000" pitchFamily="50" charset="-128"/>
                <a:ea typeface="BIZ UDPゴシック" panose="020B0400000000000000" pitchFamily="50" charset="-128"/>
              </a:rPr>
              <a:t>　</a:t>
            </a:r>
            <a:endParaRPr kumimoji="1" lang="ja-JP" altLang="en-US" sz="1400" dirty="0">
              <a:latin typeface="BIZ UDPゴシック" panose="020B0400000000000000" pitchFamily="50" charset="-128"/>
              <a:ea typeface="BIZ UDPゴシック" panose="020B0400000000000000" pitchFamily="50" charset="-128"/>
            </a:endParaRPr>
          </a:p>
        </p:txBody>
      </p:sp>
      <p:cxnSp>
        <p:nvCxnSpPr>
          <p:cNvPr id="17" name="直線コネクタ 16">
            <a:extLst>
              <a:ext uri="{FF2B5EF4-FFF2-40B4-BE49-F238E27FC236}">
                <a16:creationId xmlns:a16="http://schemas.microsoft.com/office/drawing/2014/main" id="{C4B0ACEF-FC0E-48DA-A9B2-97DF4B7D7359}"/>
              </a:ext>
            </a:extLst>
          </p:cNvPr>
          <p:cNvCxnSpPr>
            <a:cxnSpLocks/>
          </p:cNvCxnSpPr>
          <p:nvPr/>
        </p:nvCxnSpPr>
        <p:spPr>
          <a:xfrm>
            <a:off x="660763" y="3508508"/>
            <a:ext cx="0" cy="1457192"/>
          </a:xfrm>
          <a:prstGeom prst="line">
            <a:avLst/>
          </a:prstGeom>
          <a:ln w="57150">
            <a:solidFill>
              <a:srgbClr val="FF9933"/>
            </a:solidFill>
          </a:ln>
          <a:effectLst/>
        </p:spPr>
        <p:style>
          <a:lnRef idx="2">
            <a:schemeClr val="accent1"/>
          </a:lnRef>
          <a:fillRef idx="0">
            <a:schemeClr val="accent1"/>
          </a:fillRef>
          <a:effectRef idx="1">
            <a:schemeClr val="accent1"/>
          </a:effectRef>
          <a:fontRef idx="minor">
            <a:schemeClr val="tx1"/>
          </a:fontRef>
        </p:style>
      </p:cxnSp>
      <p:cxnSp>
        <p:nvCxnSpPr>
          <p:cNvPr id="19" name="直線矢印コネクタ 18">
            <a:extLst>
              <a:ext uri="{FF2B5EF4-FFF2-40B4-BE49-F238E27FC236}">
                <a16:creationId xmlns:a16="http://schemas.microsoft.com/office/drawing/2014/main" id="{06499ED3-ADB1-4698-AC33-8D4D8FA7B837}"/>
              </a:ext>
            </a:extLst>
          </p:cNvPr>
          <p:cNvCxnSpPr>
            <a:cxnSpLocks/>
          </p:cNvCxnSpPr>
          <p:nvPr/>
        </p:nvCxnSpPr>
        <p:spPr>
          <a:xfrm flipV="1">
            <a:off x="3550628" y="6308583"/>
            <a:ext cx="0" cy="479653"/>
          </a:xfrm>
          <a:prstGeom prst="straightConnector1">
            <a:avLst/>
          </a:prstGeom>
          <a:ln w="57150">
            <a:solidFill>
              <a:srgbClr val="CC66FF"/>
            </a:solidFill>
            <a:tailEnd type="triangle"/>
          </a:ln>
          <a:effectLst/>
        </p:spPr>
        <p:style>
          <a:lnRef idx="2">
            <a:schemeClr val="accent1"/>
          </a:lnRef>
          <a:fillRef idx="0">
            <a:schemeClr val="accent1"/>
          </a:fillRef>
          <a:effectRef idx="1">
            <a:schemeClr val="accent1"/>
          </a:effectRef>
          <a:fontRef idx="minor">
            <a:schemeClr val="tx1"/>
          </a:fontRef>
        </p:style>
      </p:cxnSp>
      <p:sp>
        <p:nvSpPr>
          <p:cNvPr id="29" name="四角形: 角を丸くする 28">
            <a:extLst>
              <a:ext uri="{FF2B5EF4-FFF2-40B4-BE49-F238E27FC236}">
                <a16:creationId xmlns:a16="http://schemas.microsoft.com/office/drawing/2014/main" id="{6FCFA165-893D-4E48-BDE0-A2F5207B3FFE}"/>
              </a:ext>
            </a:extLst>
          </p:cNvPr>
          <p:cNvSpPr/>
          <p:nvPr/>
        </p:nvSpPr>
        <p:spPr>
          <a:xfrm>
            <a:off x="1186752" y="5372100"/>
            <a:ext cx="896048" cy="874280"/>
          </a:xfrm>
          <a:prstGeom prst="roundRect">
            <a:avLst>
              <a:gd name="adj" fmla="val 12712"/>
            </a:avLst>
          </a:prstGeom>
          <a:noFill/>
          <a:ln w="38100">
            <a:solidFill>
              <a:srgbClr val="CC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0" name="四角形: 角を丸くする 29">
            <a:extLst>
              <a:ext uri="{FF2B5EF4-FFF2-40B4-BE49-F238E27FC236}">
                <a16:creationId xmlns:a16="http://schemas.microsoft.com/office/drawing/2014/main" id="{C057F9F1-2D49-4FC8-80A1-921FAC868C23}"/>
              </a:ext>
            </a:extLst>
          </p:cNvPr>
          <p:cNvSpPr/>
          <p:nvPr/>
        </p:nvSpPr>
        <p:spPr>
          <a:xfrm>
            <a:off x="3078197" y="5385896"/>
            <a:ext cx="896048" cy="874280"/>
          </a:xfrm>
          <a:prstGeom prst="roundRect">
            <a:avLst>
              <a:gd name="adj" fmla="val 12712"/>
            </a:avLst>
          </a:prstGeom>
          <a:noFill/>
          <a:ln w="38100">
            <a:solidFill>
              <a:srgbClr val="CC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1" name="四角形: 角を丸くする 30">
            <a:extLst>
              <a:ext uri="{FF2B5EF4-FFF2-40B4-BE49-F238E27FC236}">
                <a16:creationId xmlns:a16="http://schemas.microsoft.com/office/drawing/2014/main" id="{79B075E1-5742-46BB-BAE0-9D39D6A8A998}"/>
              </a:ext>
            </a:extLst>
          </p:cNvPr>
          <p:cNvSpPr/>
          <p:nvPr/>
        </p:nvSpPr>
        <p:spPr>
          <a:xfrm>
            <a:off x="2127250" y="5385896"/>
            <a:ext cx="896048" cy="874280"/>
          </a:xfrm>
          <a:prstGeom prst="roundRect">
            <a:avLst>
              <a:gd name="adj" fmla="val 12712"/>
            </a:avLst>
          </a:prstGeom>
          <a:noFill/>
          <a:ln w="38100">
            <a:gradFill flip="none" rotWithShape="1">
              <a:gsLst>
                <a:gs pos="60000">
                  <a:srgbClr val="00B0F0"/>
                </a:gs>
                <a:gs pos="53000">
                  <a:schemeClr val="accent6"/>
                </a:gs>
                <a:gs pos="0">
                  <a:schemeClr val="accent6"/>
                </a:gs>
                <a:gs pos="100000">
                  <a:srgbClr val="00B0F0"/>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32" name="直線コネクタ 31">
            <a:extLst>
              <a:ext uri="{FF2B5EF4-FFF2-40B4-BE49-F238E27FC236}">
                <a16:creationId xmlns:a16="http://schemas.microsoft.com/office/drawing/2014/main" id="{C3EF7AEE-801D-401C-AC11-C0FB1B1ACCAA}"/>
              </a:ext>
            </a:extLst>
          </p:cNvPr>
          <p:cNvCxnSpPr>
            <a:cxnSpLocks/>
          </p:cNvCxnSpPr>
          <p:nvPr/>
        </p:nvCxnSpPr>
        <p:spPr>
          <a:xfrm>
            <a:off x="6194214" y="3390174"/>
            <a:ext cx="0" cy="1587500"/>
          </a:xfrm>
          <a:prstGeom prst="line">
            <a:avLst/>
          </a:prstGeom>
          <a:ln w="571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35" name="直線コネクタ 34">
            <a:extLst>
              <a:ext uri="{FF2B5EF4-FFF2-40B4-BE49-F238E27FC236}">
                <a16:creationId xmlns:a16="http://schemas.microsoft.com/office/drawing/2014/main" id="{BB5ACE91-1F10-4D1A-AECB-9F917DBC260C}"/>
              </a:ext>
            </a:extLst>
          </p:cNvPr>
          <p:cNvCxnSpPr>
            <a:cxnSpLocks/>
          </p:cNvCxnSpPr>
          <p:nvPr/>
        </p:nvCxnSpPr>
        <p:spPr>
          <a:xfrm flipH="1" flipV="1">
            <a:off x="2661173" y="4953000"/>
            <a:ext cx="3533041" cy="12700"/>
          </a:xfrm>
          <a:prstGeom prst="line">
            <a:avLst/>
          </a:prstGeom>
          <a:ln w="571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36" name="直線矢印コネクタ 35">
            <a:extLst>
              <a:ext uri="{FF2B5EF4-FFF2-40B4-BE49-F238E27FC236}">
                <a16:creationId xmlns:a16="http://schemas.microsoft.com/office/drawing/2014/main" id="{14BABD00-C279-415A-B287-737560AECAE0}"/>
              </a:ext>
            </a:extLst>
          </p:cNvPr>
          <p:cNvCxnSpPr>
            <a:cxnSpLocks/>
          </p:cNvCxnSpPr>
          <p:nvPr/>
        </p:nvCxnSpPr>
        <p:spPr>
          <a:xfrm>
            <a:off x="2674236" y="4953000"/>
            <a:ext cx="0" cy="419100"/>
          </a:xfrm>
          <a:prstGeom prst="straightConnector1">
            <a:avLst/>
          </a:prstGeom>
          <a:ln w="57150">
            <a:solidFill>
              <a:srgbClr val="00B0F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3" name="直線コネクタ 22">
            <a:extLst>
              <a:ext uri="{FF2B5EF4-FFF2-40B4-BE49-F238E27FC236}">
                <a16:creationId xmlns:a16="http://schemas.microsoft.com/office/drawing/2014/main" id="{61CCEDE8-C2F6-4EE7-A107-4F2CE25E5C25}"/>
              </a:ext>
            </a:extLst>
          </p:cNvPr>
          <p:cNvCxnSpPr>
            <a:cxnSpLocks/>
          </p:cNvCxnSpPr>
          <p:nvPr/>
        </p:nvCxnSpPr>
        <p:spPr>
          <a:xfrm flipH="1">
            <a:off x="660400" y="4965700"/>
            <a:ext cx="1789589" cy="0"/>
          </a:xfrm>
          <a:prstGeom prst="line">
            <a:avLst/>
          </a:prstGeom>
          <a:ln w="57150">
            <a:solidFill>
              <a:srgbClr val="FF9933"/>
            </a:solidFill>
          </a:ln>
          <a:effectLst/>
        </p:spPr>
        <p:style>
          <a:lnRef idx="2">
            <a:schemeClr val="accent1"/>
          </a:lnRef>
          <a:fillRef idx="0">
            <a:schemeClr val="accent1"/>
          </a:fillRef>
          <a:effectRef idx="1">
            <a:schemeClr val="accent1"/>
          </a:effectRef>
          <a:fontRef idx="minor">
            <a:schemeClr val="tx1"/>
          </a:fontRef>
        </p:style>
      </p:cxnSp>
      <p:cxnSp>
        <p:nvCxnSpPr>
          <p:cNvPr id="20" name="直線矢印コネクタ 19">
            <a:extLst>
              <a:ext uri="{FF2B5EF4-FFF2-40B4-BE49-F238E27FC236}">
                <a16:creationId xmlns:a16="http://schemas.microsoft.com/office/drawing/2014/main" id="{B349AA1B-EB85-4160-96C3-E37AB117B944}"/>
              </a:ext>
            </a:extLst>
          </p:cNvPr>
          <p:cNvCxnSpPr>
            <a:cxnSpLocks/>
          </p:cNvCxnSpPr>
          <p:nvPr/>
        </p:nvCxnSpPr>
        <p:spPr>
          <a:xfrm>
            <a:off x="2436926" y="4952637"/>
            <a:ext cx="0" cy="431800"/>
          </a:xfrm>
          <a:prstGeom prst="straightConnector1">
            <a:avLst/>
          </a:prstGeom>
          <a:ln w="57150">
            <a:solidFill>
              <a:srgbClr val="FF9933"/>
            </a:solidFill>
            <a:tailEnd type="triangle"/>
          </a:ln>
          <a:effectLst/>
        </p:spPr>
        <p:style>
          <a:lnRef idx="2">
            <a:schemeClr val="accent1"/>
          </a:lnRef>
          <a:fillRef idx="0">
            <a:schemeClr val="accent1"/>
          </a:fillRef>
          <a:effectRef idx="1">
            <a:schemeClr val="accent1"/>
          </a:effectRef>
          <a:fontRef idx="minor">
            <a:schemeClr val="tx1"/>
          </a:fontRef>
        </p:style>
      </p:cxnSp>
      <p:sp>
        <p:nvSpPr>
          <p:cNvPr id="40" name="四角形: 角を丸くする 39">
            <a:extLst>
              <a:ext uri="{FF2B5EF4-FFF2-40B4-BE49-F238E27FC236}">
                <a16:creationId xmlns:a16="http://schemas.microsoft.com/office/drawing/2014/main" id="{9E389A6B-798D-48B3-97BB-FDE2F9A7DD9F}"/>
              </a:ext>
            </a:extLst>
          </p:cNvPr>
          <p:cNvSpPr/>
          <p:nvPr/>
        </p:nvSpPr>
        <p:spPr>
          <a:xfrm>
            <a:off x="1186752" y="6351096"/>
            <a:ext cx="896048" cy="874280"/>
          </a:xfrm>
          <a:prstGeom prst="roundRect">
            <a:avLst>
              <a:gd name="adj" fmla="val 12712"/>
            </a:avLst>
          </a:prstGeom>
          <a:noFill/>
          <a:ln w="381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42" name="直線コネクタ 41">
            <a:extLst>
              <a:ext uri="{FF2B5EF4-FFF2-40B4-BE49-F238E27FC236}">
                <a16:creationId xmlns:a16="http://schemas.microsoft.com/office/drawing/2014/main" id="{74388C44-5B8C-4D51-90EB-DC5EA519EFE2}"/>
              </a:ext>
            </a:extLst>
          </p:cNvPr>
          <p:cNvCxnSpPr>
            <a:cxnSpLocks/>
          </p:cNvCxnSpPr>
          <p:nvPr/>
        </p:nvCxnSpPr>
        <p:spPr>
          <a:xfrm>
            <a:off x="5377257" y="6788236"/>
            <a:ext cx="0" cy="859117"/>
          </a:xfrm>
          <a:prstGeom prst="line">
            <a:avLst/>
          </a:prstGeom>
          <a:ln w="57150">
            <a:solidFill>
              <a:srgbClr val="CC66FF"/>
            </a:solidFill>
          </a:ln>
          <a:effectLst/>
        </p:spPr>
        <p:style>
          <a:lnRef idx="2">
            <a:schemeClr val="accent1"/>
          </a:lnRef>
          <a:fillRef idx="0">
            <a:schemeClr val="accent1"/>
          </a:fillRef>
          <a:effectRef idx="1">
            <a:schemeClr val="accent1"/>
          </a:effectRef>
          <a:fontRef idx="minor">
            <a:schemeClr val="tx1"/>
          </a:fontRef>
        </p:style>
      </p:cxnSp>
      <p:cxnSp>
        <p:nvCxnSpPr>
          <p:cNvPr id="53" name="直線コネクタ 52">
            <a:extLst>
              <a:ext uri="{FF2B5EF4-FFF2-40B4-BE49-F238E27FC236}">
                <a16:creationId xmlns:a16="http://schemas.microsoft.com/office/drawing/2014/main" id="{4C7E99C0-EE12-473C-B0E6-372202E09310}"/>
              </a:ext>
            </a:extLst>
          </p:cNvPr>
          <p:cNvCxnSpPr>
            <a:cxnSpLocks/>
          </p:cNvCxnSpPr>
          <p:nvPr/>
        </p:nvCxnSpPr>
        <p:spPr>
          <a:xfrm flipH="1">
            <a:off x="2575274" y="6811172"/>
            <a:ext cx="2801983" cy="0"/>
          </a:xfrm>
          <a:prstGeom prst="line">
            <a:avLst/>
          </a:prstGeom>
          <a:ln w="57150">
            <a:solidFill>
              <a:srgbClr val="CC66FF"/>
            </a:solidFill>
          </a:ln>
          <a:effectLst/>
        </p:spPr>
        <p:style>
          <a:lnRef idx="2">
            <a:schemeClr val="accent1"/>
          </a:lnRef>
          <a:fillRef idx="0">
            <a:schemeClr val="accent1"/>
          </a:fillRef>
          <a:effectRef idx="1">
            <a:schemeClr val="accent1"/>
          </a:effectRef>
          <a:fontRef idx="minor">
            <a:schemeClr val="tx1"/>
          </a:fontRef>
        </p:style>
      </p:cxnSp>
      <p:cxnSp>
        <p:nvCxnSpPr>
          <p:cNvPr id="59" name="直線コネクタ 58">
            <a:extLst>
              <a:ext uri="{FF2B5EF4-FFF2-40B4-BE49-F238E27FC236}">
                <a16:creationId xmlns:a16="http://schemas.microsoft.com/office/drawing/2014/main" id="{841546F4-27BB-42CA-81C5-4B730016F13F}"/>
              </a:ext>
            </a:extLst>
          </p:cNvPr>
          <p:cNvCxnSpPr>
            <a:cxnSpLocks/>
          </p:cNvCxnSpPr>
          <p:nvPr/>
        </p:nvCxnSpPr>
        <p:spPr>
          <a:xfrm>
            <a:off x="660400" y="6869034"/>
            <a:ext cx="0" cy="1062052"/>
          </a:xfrm>
          <a:prstGeom prst="line">
            <a:avLst/>
          </a:prstGeom>
          <a:ln w="5715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6" name="四角形: 1 つの角を切り取る 5">
            <a:extLst>
              <a:ext uri="{FF2B5EF4-FFF2-40B4-BE49-F238E27FC236}">
                <a16:creationId xmlns:a16="http://schemas.microsoft.com/office/drawing/2014/main" id="{3E80121C-E5DA-4D74-A8C7-056BA5575EBB}"/>
              </a:ext>
            </a:extLst>
          </p:cNvPr>
          <p:cNvSpPr/>
          <p:nvPr/>
        </p:nvSpPr>
        <p:spPr>
          <a:xfrm>
            <a:off x="425450" y="7565569"/>
            <a:ext cx="2990850" cy="2005271"/>
          </a:xfrm>
          <a:prstGeom prst="snip1Rect">
            <a:avLst>
              <a:gd name="adj" fmla="val 0"/>
            </a:avLst>
          </a:prstGeom>
          <a:solidFill>
            <a:schemeClr val="accent2"/>
          </a:solid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kumimoji="1" lang="ja-JP" altLang="en-US" sz="1600" dirty="0"/>
          </a:p>
        </p:txBody>
      </p:sp>
      <p:sp>
        <p:nvSpPr>
          <p:cNvPr id="12" name="四角形: 1 つの角を切り取る 11">
            <a:extLst>
              <a:ext uri="{FF2B5EF4-FFF2-40B4-BE49-F238E27FC236}">
                <a16:creationId xmlns:a16="http://schemas.microsoft.com/office/drawing/2014/main" id="{02129BE0-73D4-4C3C-8C08-B29968BCD7DB}"/>
              </a:ext>
            </a:extLst>
          </p:cNvPr>
          <p:cNvSpPr/>
          <p:nvPr/>
        </p:nvSpPr>
        <p:spPr>
          <a:xfrm>
            <a:off x="386634" y="7499565"/>
            <a:ext cx="3143250" cy="1248230"/>
          </a:xfrm>
          <a:prstGeom prst="snip1Rect">
            <a:avLst/>
          </a:prstGeom>
          <a:no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algn="ctr">
              <a:lnSpc>
                <a:spcPct val="150000"/>
              </a:lnSpc>
            </a:pPr>
            <a:r>
              <a:rPr kumimoji="1" lang="ja-JP" altLang="en-US" sz="1600" b="1" dirty="0">
                <a:latin typeface="BIZ UDPゴシック" panose="020B0400000000000000" pitchFamily="50" charset="-128"/>
                <a:ea typeface="BIZ UDPゴシック" panose="020B0400000000000000" pitchFamily="50" charset="-128"/>
              </a:rPr>
              <a:t>「電子媒体届書アップロード」</a:t>
            </a:r>
            <a:endParaRPr kumimoji="1" lang="en-US" altLang="ja-JP" sz="16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1100" b="1" dirty="0">
                <a:latin typeface="BIZ UDP明朝 Medium" panose="02020500000000000000" pitchFamily="18" charset="-128"/>
                <a:ea typeface="BIZ UDP明朝 Medium" panose="02020500000000000000" pitchFamily="18" charset="-128"/>
              </a:rPr>
              <a:t>・適用関係の</a:t>
            </a:r>
            <a:r>
              <a:rPr lang="ja-JP" altLang="en-US" sz="1100" b="1" dirty="0">
                <a:latin typeface="BIZ UDP明朝 Medium" panose="02020500000000000000" pitchFamily="18" charset="-128"/>
                <a:ea typeface="BIZ UDP明朝 Medium" panose="02020500000000000000" pitchFamily="18" charset="-128"/>
              </a:rPr>
              <a:t>届書をオンラインで申請可能</a:t>
            </a:r>
            <a:endParaRPr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lang="ja-JP" altLang="en-US" sz="1100" b="1" dirty="0">
                <a:latin typeface="BIZ UDP明朝 Medium" panose="02020500000000000000" pitchFamily="18" charset="-128"/>
                <a:ea typeface="BIZ UDP明朝 Medium" panose="02020500000000000000" pitchFamily="18" charset="-128"/>
              </a:rPr>
              <a:t>・日本年金機構の「届出作成プログラム」にて</a:t>
            </a:r>
            <a:endParaRPr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lang="ja-JP" altLang="en-US" sz="1100" b="1" dirty="0">
                <a:latin typeface="BIZ UDP明朝 Medium" panose="02020500000000000000" pitchFamily="18" charset="-128"/>
                <a:ea typeface="BIZ UDP明朝 Medium" panose="02020500000000000000" pitchFamily="18" charset="-128"/>
              </a:rPr>
              <a:t>　作成した届出データ</a:t>
            </a:r>
            <a:r>
              <a:rPr lang="ja-JP" altLang="en-US" sz="900" b="1" dirty="0">
                <a:latin typeface="BIZ UDP明朝 Medium" panose="02020500000000000000" pitchFamily="18" charset="-128"/>
                <a:ea typeface="BIZ UDP明朝 Medium" panose="02020500000000000000" pitchFamily="18" charset="-128"/>
              </a:rPr>
              <a:t>（</a:t>
            </a:r>
            <a:r>
              <a:rPr lang="en-US" altLang="ja-JP" sz="900" b="1" dirty="0">
                <a:latin typeface="BIZ UDP明朝 Medium" panose="02020500000000000000" pitchFamily="18" charset="-128"/>
                <a:ea typeface="BIZ UDP明朝 Medium" panose="02020500000000000000" pitchFamily="18" charset="-128"/>
              </a:rPr>
              <a:t>KPFD</a:t>
            </a:r>
            <a:r>
              <a:rPr lang="ja-JP" altLang="en-US" sz="900" b="1" dirty="0">
                <a:latin typeface="BIZ UDP明朝 Medium" panose="02020500000000000000" pitchFamily="18" charset="-128"/>
                <a:ea typeface="BIZ UDP明朝 Medium" panose="02020500000000000000" pitchFamily="18" charset="-128"/>
              </a:rPr>
              <a:t>データ）</a:t>
            </a:r>
            <a:r>
              <a:rPr lang="ja-JP" altLang="en-US" sz="1100" b="1" dirty="0">
                <a:latin typeface="BIZ UDP明朝 Medium" panose="02020500000000000000" pitchFamily="18" charset="-128"/>
                <a:ea typeface="BIZ UDP明朝 Medium" panose="02020500000000000000" pitchFamily="18" charset="-128"/>
              </a:rPr>
              <a:t>で申請可能</a:t>
            </a:r>
            <a:endParaRPr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100" b="1" dirty="0">
                <a:latin typeface="BIZ UDP明朝 Medium" panose="02020500000000000000" pitchFamily="18" charset="-128"/>
                <a:ea typeface="BIZ UDP明朝 Medium" panose="02020500000000000000" pitchFamily="18" charset="-128"/>
              </a:rPr>
              <a:t>　≪対応している届出≫</a:t>
            </a:r>
            <a:endParaRPr kumimoji="1"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100" b="1" dirty="0">
                <a:latin typeface="BIZ UDP明朝 Medium" panose="02020500000000000000" pitchFamily="18" charset="-128"/>
                <a:ea typeface="BIZ UDP明朝 Medium" panose="02020500000000000000" pitchFamily="18" charset="-128"/>
              </a:rPr>
              <a:t>　　資格取得届、資格喪失届、被扶養者異動届、</a:t>
            </a:r>
            <a:endParaRPr kumimoji="1"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100" b="1" dirty="0">
                <a:latin typeface="BIZ UDP明朝 Medium" panose="02020500000000000000" pitchFamily="18" charset="-128"/>
                <a:ea typeface="BIZ UDP明朝 Medium" panose="02020500000000000000" pitchFamily="18" charset="-128"/>
              </a:rPr>
              <a:t>　　月額変更届、賞与支払届　</a:t>
            </a:r>
            <a:endParaRPr kumimoji="1" lang="en-US" altLang="ja-JP" sz="1100" b="1"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1100" b="1" dirty="0">
              <a:latin typeface="BIZ UDP明朝 Medium" panose="02020500000000000000" pitchFamily="18" charset="-128"/>
              <a:ea typeface="BIZ UDP明朝 Medium" panose="02020500000000000000" pitchFamily="18" charset="-128"/>
            </a:endParaRPr>
          </a:p>
        </p:txBody>
      </p:sp>
      <p:cxnSp>
        <p:nvCxnSpPr>
          <p:cNvPr id="60" name="直線矢印コネクタ 59">
            <a:extLst>
              <a:ext uri="{FF2B5EF4-FFF2-40B4-BE49-F238E27FC236}">
                <a16:creationId xmlns:a16="http://schemas.microsoft.com/office/drawing/2014/main" id="{D61CB04A-D410-4AD5-9B2F-E1446BF8D3AA}"/>
              </a:ext>
            </a:extLst>
          </p:cNvPr>
          <p:cNvCxnSpPr>
            <a:cxnSpLocks/>
          </p:cNvCxnSpPr>
          <p:nvPr/>
        </p:nvCxnSpPr>
        <p:spPr>
          <a:xfrm>
            <a:off x="660400" y="6901824"/>
            <a:ext cx="496608" cy="0"/>
          </a:xfrm>
          <a:prstGeom prst="straightConnector1">
            <a:avLst/>
          </a:prstGeom>
          <a:ln w="57150">
            <a:solidFill>
              <a:schemeClr val="accent2"/>
            </a:solidFill>
            <a:tailEnd type="triangle"/>
          </a:ln>
          <a:effectLst/>
        </p:spPr>
        <p:style>
          <a:lnRef idx="2">
            <a:schemeClr val="accent1"/>
          </a:lnRef>
          <a:fillRef idx="0">
            <a:schemeClr val="accent1"/>
          </a:fillRef>
          <a:effectRef idx="1">
            <a:schemeClr val="accent1"/>
          </a:effectRef>
          <a:fontRef idx="minor">
            <a:schemeClr val="tx1"/>
          </a:fontRef>
        </p:style>
      </p:cxnSp>
      <p:sp>
        <p:nvSpPr>
          <p:cNvPr id="39" name="矢印: 五方向 38">
            <a:extLst>
              <a:ext uri="{FF2B5EF4-FFF2-40B4-BE49-F238E27FC236}">
                <a16:creationId xmlns:a16="http://schemas.microsoft.com/office/drawing/2014/main" id="{578EA502-489C-4356-88C5-52A501E96C3D}"/>
              </a:ext>
            </a:extLst>
          </p:cNvPr>
          <p:cNvSpPr/>
          <p:nvPr/>
        </p:nvSpPr>
        <p:spPr>
          <a:xfrm>
            <a:off x="399324" y="7419231"/>
            <a:ext cx="1270000" cy="215059"/>
          </a:xfrm>
          <a:prstGeom prst="homePlate">
            <a:avLst/>
          </a:prstGeom>
          <a:solidFill>
            <a:srgbClr val="FF7C80"/>
          </a:solidFill>
          <a:ln>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詳細は８ページ</a:t>
            </a:r>
          </a:p>
        </p:txBody>
      </p:sp>
      <p:sp>
        <p:nvSpPr>
          <p:cNvPr id="46" name="Footer Placeholder 4">
            <a:extLst>
              <a:ext uri="{FF2B5EF4-FFF2-40B4-BE49-F238E27FC236}">
                <a16:creationId xmlns:a16="http://schemas.microsoft.com/office/drawing/2014/main" id="{C8CFD7EF-00B2-4736-B6BF-3C01F7D25239}"/>
              </a:ext>
            </a:extLst>
          </p:cNvPr>
          <p:cNvSpPr>
            <a:spLocks noGrp="1"/>
          </p:cNvSpPr>
          <p:nvPr>
            <p:ph type="ftr" sz="quarter" idx="11"/>
          </p:nvPr>
        </p:nvSpPr>
        <p:spPr>
          <a:xfrm>
            <a:off x="2343150" y="9361871"/>
            <a:ext cx="2171700" cy="527403"/>
          </a:xfrm>
        </p:spPr>
        <p:txBody>
          <a:bodyPr anchor="b"/>
          <a:lstStyle/>
          <a:p>
            <a:fld id="{AEC2EAC2-9A47-4538-885C-C31DC6E65ECB}" type="slidenum">
              <a:rPr lang="en-US" smtClean="0"/>
              <a:pPr/>
              <a:t>5</a:t>
            </a:fld>
            <a:endParaRPr lang="en-US" dirty="0"/>
          </a:p>
        </p:txBody>
      </p:sp>
      <p:sp>
        <p:nvSpPr>
          <p:cNvPr id="69" name="テキスト ボックス 68">
            <a:extLst>
              <a:ext uri="{FF2B5EF4-FFF2-40B4-BE49-F238E27FC236}">
                <a16:creationId xmlns:a16="http://schemas.microsoft.com/office/drawing/2014/main" id="{4B13B5F0-3802-49A8-B6BD-D5D01E46D21D}"/>
              </a:ext>
            </a:extLst>
          </p:cNvPr>
          <p:cNvSpPr txBox="1"/>
          <p:nvPr/>
        </p:nvSpPr>
        <p:spPr>
          <a:xfrm>
            <a:off x="4204191" y="4025680"/>
            <a:ext cx="1967205" cy="553998"/>
          </a:xfrm>
          <a:prstGeom prst="rect">
            <a:avLst/>
          </a:prstGeom>
          <a:noFill/>
        </p:spPr>
        <p:txBody>
          <a:bodyPr wrap="none" rtlCol="0">
            <a:spAutoFit/>
          </a:bodyPr>
          <a:lstStyle/>
          <a:p>
            <a:r>
              <a:rPr kumimoji="1" lang="ja-JP" altLang="en-US" sz="1000" b="1" dirty="0">
                <a:solidFill>
                  <a:srgbClr val="FF0000"/>
                </a:solidFill>
                <a:highlight>
                  <a:srgbClr val="FFFF00"/>
                </a:highlight>
                <a:latin typeface="UD Digi Kyokasho NK-R" panose="02020400000000000000" pitchFamily="18" charset="-128"/>
                <a:ea typeface="UD Digi Kyokasho NK-R" panose="02020400000000000000" pitchFamily="18" charset="-128"/>
              </a:rPr>
              <a:t>↑↑</a:t>
            </a:r>
            <a:endParaRPr kumimoji="1" lang="en-US" altLang="ja-JP" sz="1000" b="1" dirty="0">
              <a:solidFill>
                <a:srgbClr val="FF0000"/>
              </a:solidFill>
              <a:highlight>
                <a:srgbClr val="FFFF00"/>
              </a:highlight>
              <a:latin typeface="UD Digi Kyokasho NK-R" panose="02020400000000000000" pitchFamily="18" charset="-128"/>
              <a:ea typeface="UD Digi Kyokasho NK-R" panose="02020400000000000000" pitchFamily="18" charset="-128"/>
            </a:endParaRPr>
          </a:p>
          <a:p>
            <a:r>
              <a:rPr kumimoji="1" lang="ja-JP" altLang="en-US" sz="1000" b="1" dirty="0">
                <a:solidFill>
                  <a:srgbClr val="FF0000"/>
                </a:solidFill>
                <a:highlight>
                  <a:srgbClr val="FFFF00"/>
                </a:highlight>
                <a:latin typeface="UD Digi Kyokasho NK-R" panose="02020400000000000000" pitchFamily="18" charset="-128"/>
                <a:ea typeface="UD Digi Kyokasho NK-R" panose="02020400000000000000" pitchFamily="18" charset="-128"/>
              </a:rPr>
              <a:t>健保から決定通知や月次帳票が</a:t>
            </a:r>
            <a:endParaRPr kumimoji="1" lang="en-US" altLang="ja-JP" sz="1000" b="1" dirty="0">
              <a:solidFill>
                <a:srgbClr val="FF0000"/>
              </a:solidFill>
              <a:highlight>
                <a:srgbClr val="FFFF00"/>
              </a:highlight>
              <a:latin typeface="UD Digi Kyokasho NK-R" panose="02020400000000000000" pitchFamily="18" charset="-128"/>
              <a:ea typeface="UD Digi Kyokasho NK-R" panose="02020400000000000000" pitchFamily="18" charset="-128"/>
            </a:endParaRPr>
          </a:p>
          <a:p>
            <a:r>
              <a:rPr kumimoji="1" lang="ja-JP" altLang="en-US" sz="1000" b="1" dirty="0">
                <a:solidFill>
                  <a:srgbClr val="FF0000"/>
                </a:solidFill>
                <a:highlight>
                  <a:srgbClr val="FFFF00"/>
                </a:highlight>
                <a:latin typeface="UD Digi Kyokasho NK-R" panose="02020400000000000000" pitchFamily="18" charset="-128"/>
                <a:ea typeface="UD Digi Kyokasho NK-R" panose="02020400000000000000" pitchFamily="18" charset="-128"/>
              </a:rPr>
              <a:t>アップロードされると通知されます</a:t>
            </a:r>
          </a:p>
        </p:txBody>
      </p:sp>
      <p:sp>
        <p:nvSpPr>
          <p:cNvPr id="2" name="テキスト ボックス 1">
            <a:extLst>
              <a:ext uri="{FF2B5EF4-FFF2-40B4-BE49-F238E27FC236}">
                <a16:creationId xmlns:a16="http://schemas.microsoft.com/office/drawing/2014/main" id="{585CE3F4-50D4-C893-C169-8DA94121AFCB}"/>
              </a:ext>
            </a:extLst>
          </p:cNvPr>
          <p:cNvSpPr txBox="1"/>
          <p:nvPr/>
        </p:nvSpPr>
        <p:spPr>
          <a:xfrm>
            <a:off x="499336" y="1754182"/>
            <a:ext cx="5991871" cy="1754326"/>
          </a:xfrm>
          <a:prstGeom prst="rect">
            <a:avLst/>
          </a:prstGeom>
          <a:gradFill flip="none" rotWithShape="1">
            <a:gsLst>
              <a:gs pos="50000">
                <a:srgbClr val="17B7F1"/>
              </a:gs>
              <a:gs pos="49000">
                <a:srgbClr val="FF9933"/>
              </a:gs>
              <a:gs pos="0">
                <a:schemeClr val="accent6">
                  <a:lumMod val="75000"/>
                </a:schemeClr>
              </a:gs>
              <a:gs pos="100000">
                <a:srgbClr val="0070C0"/>
              </a:gs>
            </a:gsLst>
            <a:lin ang="0" scaled="1"/>
            <a:tileRect/>
          </a:gradFill>
        </p:spPr>
        <p:txBody>
          <a:bodyPr wrap="square" rtlCol="0">
            <a:spAutoFit/>
          </a:bodyPr>
          <a:lstStyle/>
          <a:p>
            <a:pPr algn="ctr"/>
            <a:r>
              <a:rPr kumimoji="1" lang="en-US" altLang="ja-JP" dirty="0">
                <a:solidFill>
                  <a:schemeClr val="bg1"/>
                </a:solidFill>
              </a:rPr>
              <a:t>                                                                                                                   </a:t>
            </a:r>
          </a:p>
          <a:p>
            <a:pPr algn="ctr"/>
            <a:endParaRPr kumimoji="1" lang="en-US" altLang="ja-JP" dirty="0">
              <a:solidFill>
                <a:schemeClr val="bg1"/>
              </a:solidFill>
            </a:endParaRPr>
          </a:p>
          <a:p>
            <a:pPr algn="ctr"/>
            <a:endParaRPr kumimoji="1" lang="en-US" altLang="ja-JP" dirty="0">
              <a:solidFill>
                <a:schemeClr val="bg1"/>
              </a:solidFill>
            </a:endParaRPr>
          </a:p>
          <a:p>
            <a:pPr algn="ctr"/>
            <a:endParaRPr kumimoji="1" lang="en-US" altLang="ja-JP" dirty="0">
              <a:solidFill>
                <a:schemeClr val="bg1"/>
              </a:solidFill>
            </a:endParaRPr>
          </a:p>
          <a:p>
            <a:pPr algn="ctr"/>
            <a:endParaRPr kumimoji="1" lang="en-US" altLang="ja-JP" dirty="0">
              <a:solidFill>
                <a:schemeClr val="bg1"/>
              </a:solidFill>
            </a:endParaRPr>
          </a:p>
          <a:p>
            <a:pPr algn="ctr"/>
            <a:endParaRPr kumimoji="1" lang="en-US" altLang="ja-JP" dirty="0">
              <a:solidFill>
                <a:schemeClr val="bg1"/>
              </a:solidFill>
            </a:endParaRPr>
          </a:p>
        </p:txBody>
      </p:sp>
      <p:sp>
        <p:nvSpPr>
          <p:cNvPr id="15" name="四角形: 1 つの角を切り取る 14">
            <a:extLst>
              <a:ext uri="{FF2B5EF4-FFF2-40B4-BE49-F238E27FC236}">
                <a16:creationId xmlns:a16="http://schemas.microsoft.com/office/drawing/2014/main" id="{BD3C4B0E-B4B2-4E8F-A670-1C9B3FEB1AB1}"/>
              </a:ext>
            </a:extLst>
          </p:cNvPr>
          <p:cNvSpPr/>
          <p:nvPr/>
        </p:nvSpPr>
        <p:spPr>
          <a:xfrm>
            <a:off x="473648" y="2074081"/>
            <a:ext cx="3133079" cy="1505872"/>
          </a:xfrm>
          <a:prstGeom prst="snip1Rect">
            <a:avLst/>
          </a:prstGeom>
          <a:no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algn="ctr">
              <a:lnSpc>
                <a:spcPct val="150000"/>
              </a:lnSpc>
            </a:pPr>
            <a:r>
              <a:rPr kumimoji="1" lang="ja-JP" altLang="en-US" sz="1400" b="1" dirty="0">
                <a:latin typeface="BIZ UDPゴシック" panose="020B0400000000000000" pitchFamily="50" charset="-128"/>
                <a:ea typeface="BIZ UDPゴシック" panose="020B0400000000000000" pitchFamily="50" charset="-128"/>
              </a:rPr>
              <a:t>①健保から通知・帳票ダウンロード　</a:t>
            </a:r>
            <a:r>
              <a:rPr kumimoji="1" lang="en-US" altLang="ja-JP" sz="1400" b="1" dirty="0">
                <a:latin typeface="BIZ UDPゴシック" panose="020B0400000000000000" pitchFamily="50" charset="-128"/>
                <a:ea typeface="BIZ UDPゴシック" panose="020B0400000000000000" pitchFamily="50" charset="-128"/>
              </a:rPr>
              <a:t> </a:t>
            </a:r>
            <a:r>
              <a:rPr kumimoji="1" lang="ja-JP" altLang="en-US" sz="1050" b="1" dirty="0">
                <a:latin typeface="BIZ UDPゴシック" panose="020B0400000000000000" pitchFamily="50" charset="-128"/>
                <a:ea typeface="BIZ UDPゴシック" panose="020B0400000000000000" pitchFamily="50" charset="-128"/>
              </a:rPr>
              <a:t>　　</a:t>
            </a:r>
            <a:endParaRPr kumimoji="1" lang="en-US" altLang="ja-JP" sz="1050" b="1" dirty="0">
              <a:latin typeface="BIZ UDPゴシック" panose="020B0400000000000000" pitchFamily="50" charset="-128"/>
              <a:ea typeface="BIZ UDPゴシック" panose="020B0400000000000000" pitchFamily="50" charset="-128"/>
            </a:endParaRPr>
          </a:p>
          <a:p>
            <a:pPr>
              <a:lnSpc>
                <a:spcPct val="150000"/>
              </a:lnSpc>
            </a:pPr>
            <a:r>
              <a:rPr lang="ja-JP" altLang="en-US" sz="1100" b="1" dirty="0">
                <a:latin typeface="BIZ UDP明朝 Medium" panose="02020500000000000000" pitchFamily="18" charset="-128"/>
                <a:ea typeface="BIZ UDP明朝 Medium" panose="02020500000000000000" pitchFamily="18" charset="-128"/>
              </a:rPr>
              <a:t>・保険料の「増減内訳表」や「賞与保険料明細」</a:t>
            </a:r>
            <a:endParaRPr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100" b="1" dirty="0">
                <a:latin typeface="BIZ UDP明朝 Medium" panose="02020500000000000000" pitchFamily="18" charset="-128"/>
                <a:ea typeface="BIZ UDP明朝 Medium" panose="02020500000000000000" pitchFamily="18" charset="-128"/>
              </a:rPr>
              <a:t>　などの月次帳票を電子受領</a:t>
            </a:r>
            <a:endParaRPr kumimoji="1"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050" b="1" dirty="0">
                <a:latin typeface="BIZ UDP明朝 Medium" panose="02020500000000000000" pitchFamily="18" charset="-128"/>
                <a:ea typeface="BIZ UDP明朝 Medium" panose="02020500000000000000" pitchFamily="18" charset="-128"/>
              </a:rPr>
              <a:t>・過去の帳票も検索・ダウンロード可能</a:t>
            </a:r>
            <a:endParaRPr kumimoji="1" lang="en-US" altLang="ja-JP" sz="1050" b="1" dirty="0">
              <a:latin typeface="BIZ UDP明朝 Medium" panose="02020500000000000000" pitchFamily="18" charset="-128"/>
              <a:ea typeface="BIZ UDP明朝 Medium" panose="02020500000000000000" pitchFamily="18" charset="-128"/>
            </a:endParaRPr>
          </a:p>
        </p:txBody>
      </p:sp>
      <p:sp>
        <p:nvSpPr>
          <p:cNvPr id="13" name="四角形: 1 つの角を切り取る 12">
            <a:extLst>
              <a:ext uri="{FF2B5EF4-FFF2-40B4-BE49-F238E27FC236}">
                <a16:creationId xmlns:a16="http://schemas.microsoft.com/office/drawing/2014/main" id="{B2CAC3FF-D6EA-4F46-87FD-2CC94BB240D6}"/>
              </a:ext>
            </a:extLst>
          </p:cNvPr>
          <p:cNvSpPr/>
          <p:nvPr/>
        </p:nvSpPr>
        <p:spPr>
          <a:xfrm>
            <a:off x="3679566" y="2074081"/>
            <a:ext cx="2855472" cy="1252424"/>
          </a:xfrm>
          <a:prstGeom prst="snip1Rect">
            <a:avLst/>
          </a:prstGeom>
          <a:no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a:lnSpc>
                <a:spcPct val="150000"/>
              </a:lnSpc>
            </a:pPr>
            <a:r>
              <a:rPr kumimoji="1" lang="ja-JP" altLang="en-US" sz="1600" b="1" dirty="0">
                <a:latin typeface="BIZ UDPゴシック" panose="020B0400000000000000" pitchFamily="50" charset="-128"/>
                <a:ea typeface="BIZ UDPゴシック" panose="020B0400000000000000" pitchFamily="50" charset="-128"/>
              </a:rPr>
              <a:t>②</a:t>
            </a:r>
            <a:r>
              <a:rPr kumimoji="1" lang="ja-JP" altLang="en-US" sz="1400" b="1" dirty="0">
                <a:latin typeface="BIZ UDPゴシック" panose="020B0400000000000000" pitchFamily="50" charset="-128"/>
                <a:ea typeface="BIZ UDPゴシック" panose="020B0400000000000000" pitchFamily="50" charset="-128"/>
              </a:rPr>
              <a:t>決定通知書の電子受領</a:t>
            </a:r>
            <a:endParaRPr kumimoji="1" lang="en-US" altLang="ja-JP" sz="1600" b="1" dirty="0">
              <a:latin typeface="BIZ UDPゴシック" panose="020B0400000000000000" pitchFamily="50" charset="-128"/>
              <a:ea typeface="BIZ UDPゴシック" panose="020B0400000000000000" pitchFamily="50" charset="-128"/>
            </a:endParaRPr>
          </a:p>
          <a:p>
            <a:pPr>
              <a:lnSpc>
                <a:spcPct val="150000"/>
              </a:lnSpc>
            </a:pPr>
            <a:r>
              <a:rPr lang="ja-JP" altLang="en-US" sz="1100" b="1" dirty="0">
                <a:latin typeface="BIZ UDP明朝 Medium" panose="02020500000000000000" pitchFamily="18" charset="-128"/>
                <a:ea typeface="BIZ UDP明朝 Medium" panose="02020500000000000000" pitchFamily="18" charset="-128"/>
              </a:rPr>
              <a:t>・紙の通知書を電子化し、業務負担を軽減</a:t>
            </a:r>
          </a:p>
          <a:p>
            <a:pPr>
              <a:lnSpc>
                <a:spcPct val="150000"/>
              </a:lnSpc>
            </a:pPr>
            <a:r>
              <a:rPr lang="ja-JP" altLang="en-US" sz="1100" b="1" dirty="0">
                <a:latin typeface="BIZ UDP明朝 Medium" panose="02020500000000000000" pitchFamily="18" charset="-128"/>
                <a:ea typeface="BIZ UDP明朝 Medium" panose="02020500000000000000" pitchFamily="18" charset="-128"/>
              </a:rPr>
              <a:t>・紛失リスクの低減</a:t>
            </a:r>
          </a:p>
          <a:p>
            <a:pPr>
              <a:lnSpc>
                <a:spcPct val="150000"/>
              </a:lnSpc>
            </a:pPr>
            <a:r>
              <a:rPr lang="ja-JP" altLang="en-US" sz="1100" b="1" dirty="0">
                <a:latin typeface="BIZ UDP明朝 Medium" panose="02020500000000000000" pitchFamily="18" charset="-128"/>
                <a:ea typeface="BIZ UDP明朝 Medium" panose="02020500000000000000" pitchFamily="18" charset="-128"/>
              </a:rPr>
              <a:t>・過去の通知書も検索・ダウンロード可能</a:t>
            </a:r>
            <a:endParaRPr lang="en-US" altLang="ja-JP" sz="1100" b="1" dirty="0">
              <a:latin typeface="BIZ UDP明朝 Medium" panose="02020500000000000000" pitchFamily="18" charset="-128"/>
              <a:ea typeface="BIZ UDP明朝 Medium" panose="02020500000000000000" pitchFamily="18" charset="-128"/>
            </a:endParaRPr>
          </a:p>
          <a:p>
            <a:pPr>
              <a:lnSpc>
                <a:spcPct val="150000"/>
              </a:lnSpc>
            </a:pPr>
            <a:r>
              <a:rPr lang="en-US" altLang="ja-JP" sz="1100" b="1" dirty="0">
                <a:latin typeface="BIZ UDP明朝 Medium" panose="02020500000000000000" pitchFamily="18" charset="-128"/>
                <a:ea typeface="BIZ UDP明朝 Medium" panose="02020500000000000000" pitchFamily="18" charset="-128"/>
              </a:rPr>
              <a:t> </a:t>
            </a:r>
            <a:r>
              <a:rPr lang="en-US" altLang="ja-JP" sz="1000" b="1" dirty="0">
                <a:latin typeface="BIZ UDP明朝 Medium" panose="02020500000000000000" pitchFamily="18" charset="-128"/>
                <a:ea typeface="BIZ UDP明朝 Medium" panose="02020500000000000000" pitchFamily="18" charset="-128"/>
              </a:rPr>
              <a:t> </a:t>
            </a:r>
            <a:endParaRPr lang="en-US" altLang="ja-JP" sz="1100" b="1" dirty="0">
              <a:latin typeface="BIZ UDP明朝 Medium" panose="02020500000000000000" pitchFamily="18" charset="-128"/>
              <a:ea typeface="BIZ UDP明朝 Medium" panose="02020500000000000000" pitchFamily="18" charset="-128"/>
            </a:endParaRPr>
          </a:p>
        </p:txBody>
      </p:sp>
      <p:sp>
        <p:nvSpPr>
          <p:cNvPr id="24" name="矢印: 五方向 23">
            <a:extLst>
              <a:ext uri="{FF2B5EF4-FFF2-40B4-BE49-F238E27FC236}">
                <a16:creationId xmlns:a16="http://schemas.microsoft.com/office/drawing/2014/main" id="{3F824227-333B-4CE1-88B8-87598914AC1E}"/>
              </a:ext>
            </a:extLst>
          </p:cNvPr>
          <p:cNvSpPr/>
          <p:nvPr/>
        </p:nvSpPr>
        <p:spPr>
          <a:xfrm>
            <a:off x="457914" y="1646652"/>
            <a:ext cx="1270000" cy="215059"/>
          </a:xfrm>
          <a:prstGeom prst="homePlate">
            <a:avLst/>
          </a:prstGeom>
          <a:solidFill>
            <a:schemeClr val="accent6"/>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詳細は</a:t>
            </a:r>
            <a:r>
              <a:rPr kumimoji="1" lang="en-US" altLang="ja-JP" sz="1000" dirty="0">
                <a:latin typeface="BIZ UDPゴシック" panose="020B0400000000000000" pitchFamily="50" charset="-128"/>
                <a:ea typeface="BIZ UDPゴシック" panose="020B0400000000000000" pitchFamily="50" charset="-128"/>
              </a:rPr>
              <a:t>6</a:t>
            </a:r>
            <a:r>
              <a:rPr kumimoji="1" lang="ja-JP" altLang="en-US" sz="1000" dirty="0">
                <a:latin typeface="BIZ UDPゴシック" panose="020B0400000000000000" pitchFamily="50" charset="-128"/>
                <a:ea typeface="BIZ UDPゴシック" panose="020B0400000000000000" pitchFamily="50" charset="-128"/>
              </a:rPr>
              <a:t>ページ</a:t>
            </a:r>
          </a:p>
        </p:txBody>
      </p:sp>
      <p:cxnSp>
        <p:nvCxnSpPr>
          <p:cNvPr id="48" name="直線矢印コネクタ 47">
            <a:extLst>
              <a:ext uri="{FF2B5EF4-FFF2-40B4-BE49-F238E27FC236}">
                <a16:creationId xmlns:a16="http://schemas.microsoft.com/office/drawing/2014/main" id="{1516699D-52AD-A1F7-5E28-873B0381D5DA}"/>
              </a:ext>
            </a:extLst>
          </p:cNvPr>
          <p:cNvCxnSpPr>
            <a:cxnSpLocks/>
          </p:cNvCxnSpPr>
          <p:nvPr/>
        </p:nvCxnSpPr>
        <p:spPr>
          <a:xfrm flipH="1" flipV="1">
            <a:off x="2135895" y="6364159"/>
            <a:ext cx="452442" cy="437140"/>
          </a:xfrm>
          <a:prstGeom prst="straightConnector1">
            <a:avLst/>
          </a:prstGeom>
          <a:ln w="57150">
            <a:solidFill>
              <a:srgbClr val="CC66FF"/>
            </a:solidFill>
            <a:tailEnd type="triangle"/>
          </a:ln>
          <a:effectLst/>
        </p:spPr>
        <p:style>
          <a:lnRef idx="2">
            <a:schemeClr val="accent1"/>
          </a:lnRef>
          <a:fillRef idx="0">
            <a:schemeClr val="accent1"/>
          </a:fillRef>
          <a:effectRef idx="1">
            <a:schemeClr val="accent1"/>
          </a:effectRef>
          <a:fontRef idx="minor">
            <a:schemeClr val="tx1"/>
          </a:fontRef>
        </p:style>
      </p:cxnSp>
      <p:sp>
        <p:nvSpPr>
          <p:cNvPr id="63" name="四角形: 1 つの角を切り取る 62">
            <a:extLst>
              <a:ext uri="{FF2B5EF4-FFF2-40B4-BE49-F238E27FC236}">
                <a16:creationId xmlns:a16="http://schemas.microsoft.com/office/drawing/2014/main" id="{1009BAD0-E0E1-2203-748E-FF1487F01DD0}"/>
              </a:ext>
            </a:extLst>
          </p:cNvPr>
          <p:cNvSpPr/>
          <p:nvPr/>
        </p:nvSpPr>
        <p:spPr>
          <a:xfrm>
            <a:off x="1913590" y="1766802"/>
            <a:ext cx="3143250" cy="510556"/>
          </a:xfrm>
          <a:prstGeom prst="snip1Rect">
            <a:avLst/>
          </a:prstGeom>
          <a:no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algn="ctr">
              <a:lnSpc>
                <a:spcPct val="150000"/>
              </a:lnSpc>
            </a:pPr>
            <a:r>
              <a:rPr kumimoji="1" lang="ja-JP" altLang="en-US" sz="1600" b="1" dirty="0">
                <a:latin typeface="BIZ UDPゴシック" panose="020B0400000000000000" pitchFamily="50" charset="-128"/>
                <a:ea typeface="BIZ UDPゴシック" panose="020B0400000000000000" pitchFamily="50" charset="-128"/>
              </a:rPr>
              <a:t>「事業主向け情報ダウンロード」</a:t>
            </a:r>
            <a:endParaRPr kumimoji="1" lang="en-US" altLang="ja-JP" sz="1600" b="1" dirty="0">
              <a:latin typeface="BIZ UDPゴシック" panose="020B0400000000000000" pitchFamily="50" charset="-128"/>
              <a:ea typeface="BIZ UDPゴシック" panose="020B0400000000000000" pitchFamily="50" charset="-128"/>
            </a:endParaRPr>
          </a:p>
        </p:txBody>
      </p:sp>
      <p:sp>
        <p:nvSpPr>
          <p:cNvPr id="10" name="四角形: 1 つの角を切り取る 9">
            <a:extLst>
              <a:ext uri="{FF2B5EF4-FFF2-40B4-BE49-F238E27FC236}">
                <a16:creationId xmlns:a16="http://schemas.microsoft.com/office/drawing/2014/main" id="{CABBE9DC-57AC-48B5-BBC7-83683EC7983E}"/>
              </a:ext>
            </a:extLst>
          </p:cNvPr>
          <p:cNvSpPr/>
          <p:nvPr/>
        </p:nvSpPr>
        <p:spPr>
          <a:xfrm>
            <a:off x="3576028" y="7575079"/>
            <a:ext cx="2990850" cy="2005271"/>
          </a:xfrm>
          <a:prstGeom prst="snip1Rect">
            <a:avLst>
              <a:gd name="adj" fmla="val 0"/>
            </a:avLst>
          </a:prstGeom>
          <a:solidFill>
            <a:schemeClr val="accent4"/>
          </a:solidFill>
          <a:ln w="19050">
            <a:solidFill>
              <a:srgbClr val="CC66FF"/>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kumimoji="1" lang="ja-JP" altLang="en-US" sz="1600" dirty="0"/>
          </a:p>
        </p:txBody>
      </p:sp>
      <p:sp>
        <p:nvSpPr>
          <p:cNvPr id="14" name="四角形: 1 つの角を切り取る 13">
            <a:extLst>
              <a:ext uri="{FF2B5EF4-FFF2-40B4-BE49-F238E27FC236}">
                <a16:creationId xmlns:a16="http://schemas.microsoft.com/office/drawing/2014/main" id="{E1AAE156-2E00-4574-91D1-53FA86D8DAF8}"/>
              </a:ext>
            </a:extLst>
          </p:cNvPr>
          <p:cNvSpPr/>
          <p:nvPr/>
        </p:nvSpPr>
        <p:spPr>
          <a:xfrm>
            <a:off x="3537212" y="7470975"/>
            <a:ext cx="3260792" cy="1576515"/>
          </a:xfrm>
          <a:prstGeom prst="snip1Rect">
            <a:avLst/>
          </a:prstGeom>
          <a:no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algn="ctr">
              <a:lnSpc>
                <a:spcPct val="150000"/>
              </a:lnSpc>
            </a:pPr>
            <a:r>
              <a:rPr kumimoji="1" lang="ja-JP" altLang="en-US" sz="1500" b="1" dirty="0">
                <a:latin typeface="BIZ UDPゴシック" panose="020B0400000000000000" pitchFamily="50" charset="-128"/>
                <a:ea typeface="BIZ UDPゴシック" panose="020B0400000000000000" pitchFamily="50" charset="-128"/>
              </a:rPr>
              <a:t>「ファイル共有サービス」</a:t>
            </a:r>
            <a:r>
              <a:rPr kumimoji="1" lang="ja-JP" altLang="en-US" sz="1400" b="1" dirty="0">
                <a:latin typeface="BIZ UDPゴシック" panose="020B0400000000000000" pitchFamily="50" charset="-128"/>
                <a:ea typeface="BIZ UDPゴシック" panose="020B0400000000000000" pitchFamily="50" charset="-128"/>
              </a:rPr>
              <a:t>　</a:t>
            </a:r>
            <a:endParaRPr kumimoji="1" lang="en-US" altLang="ja-JP" sz="140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1050" b="1" dirty="0">
                <a:latin typeface="BIZ UDP明朝 Medium" panose="02020500000000000000" pitchFamily="18" charset="-128"/>
                <a:ea typeface="BIZ UDP明朝 Medium" panose="02020500000000000000" pitchFamily="18" charset="-128"/>
              </a:rPr>
              <a:t>・事業所と健保の間でファイル授受を安全に実施</a:t>
            </a:r>
          </a:p>
          <a:p>
            <a:pPr>
              <a:lnSpc>
                <a:spcPct val="150000"/>
              </a:lnSpc>
            </a:pPr>
            <a:r>
              <a:rPr kumimoji="1" lang="ja-JP" altLang="en-US" sz="1050" b="1" dirty="0">
                <a:latin typeface="BIZ UDP明朝 Medium" panose="02020500000000000000" pitchFamily="18" charset="-128"/>
                <a:ea typeface="BIZ UDP明朝 Medium" panose="02020500000000000000" pitchFamily="18" charset="-128"/>
              </a:rPr>
              <a:t>・即時にファイル共有、受け渡しが可能</a:t>
            </a:r>
            <a:endParaRPr kumimoji="1" lang="en-US" altLang="ja-JP" sz="105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050" b="1" dirty="0">
                <a:latin typeface="BIZ UDP明朝 Medium" panose="02020500000000000000" pitchFamily="18" charset="-128"/>
                <a:ea typeface="BIZ UDP明朝 Medium" panose="02020500000000000000" pitchFamily="18" charset="-128"/>
              </a:rPr>
              <a:t>・「届出作成プログラム」非対応の届出も申請可能</a:t>
            </a:r>
            <a:endParaRPr kumimoji="1" lang="en-US" altLang="ja-JP" sz="1050" b="1" dirty="0">
              <a:latin typeface="BIZ UDP明朝 Medium" panose="02020500000000000000" pitchFamily="18" charset="-128"/>
              <a:ea typeface="BIZ UDP明朝 Medium" panose="02020500000000000000" pitchFamily="18" charset="-128"/>
            </a:endParaRPr>
          </a:p>
          <a:p>
            <a:pPr>
              <a:lnSpc>
                <a:spcPct val="150000"/>
              </a:lnSpc>
            </a:pPr>
            <a:endParaRPr kumimoji="1" lang="en-US" altLang="ja-JP" sz="4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950" b="1" dirty="0">
                <a:latin typeface="BIZ UDPゴシック" panose="020B0400000000000000" pitchFamily="50" charset="-128"/>
                <a:ea typeface="BIZ UDPゴシック" panose="020B0400000000000000" pitchFamily="50" charset="-128"/>
              </a:rPr>
              <a:t>①ファイル共有アップロード　：　事業所　　→　 健 　保</a:t>
            </a:r>
            <a:endParaRPr kumimoji="1" lang="en-US" altLang="ja-JP" sz="950" b="1" dirty="0">
              <a:latin typeface="BIZ UDPゴシック" panose="020B0400000000000000" pitchFamily="50" charset="-128"/>
              <a:ea typeface="BIZ UDPゴシック" panose="020B0400000000000000" pitchFamily="50" charset="-128"/>
            </a:endParaRPr>
          </a:p>
          <a:p>
            <a:pPr>
              <a:lnSpc>
                <a:spcPct val="150000"/>
              </a:lnSpc>
            </a:pPr>
            <a:r>
              <a:rPr kumimoji="1" lang="ja-JP" altLang="en-US" sz="950" b="1" dirty="0">
                <a:latin typeface="BIZ UDPゴシック" panose="020B0400000000000000" pitchFamily="50" charset="-128"/>
                <a:ea typeface="BIZ UDPゴシック" panose="020B0400000000000000" pitchFamily="50" charset="-128"/>
              </a:rPr>
              <a:t>②ファイル共有ダウンロード　：　健   保　　→　 事業所</a:t>
            </a:r>
          </a:p>
          <a:p>
            <a:pPr>
              <a:lnSpc>
                <a:spcPct val="150000"/>
              </a:lnSpc>
            </a:pPr>
            <a:endParaRPr kumimoji="1" lang="ja-JP" altLang="en-US" sz="1050" b="1" dirty="0">
              <a:latin typeface="BIZ UDP明朝 Medium" panose="02020500000000000000" pitchFamily="18" charset="-128"/>
              <a:ea typeface="BIZ UDP明朝 Medium" panose="02020500000000000000" pitchFamily="18" charset="-128"/>
            </a:endParaRPr>
          </a:p>
        </p:txBody>
      </p:sp>
      <p:sp>
        <p:nvSpPr>
          <p:cNvPr id="45" name="矢印: 五方向 44">
            <a:extLst>
              <a:ext uri="{FF2B5EF4-FFF2-40B4-BE49-F238E27FC236}">
                <a16:creationId xmlns:a16="http://schemas.microsoft.com/office/drawing/2014/main" id="{DAB2DD4F-2743-40AA-B8D7-B7C2B4BE5741}"/>
              </a:ext>
            </a:extLst>
          </p:cNvPr>
          <p:cNvSpPr/>
          <p:nvPr/>
        </p:nvSpPr>
        <p:spPr>
          <a:xfrm>
            <a:off x="3550628" y="7404229"/>
            <a:ext cx="1506212" cy="239933"/>
          </a:xfrm>
          <a:prstGeom prst="homePlate">
            <a:avLst/>
          </a:prstGeom>
          <a:solidFill>
            <a:srgbClr val="CC66FF"/>
          </a:solidFill>
          <a:ln>
            <a:solidFill>
              <a:srgbClr val="CC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詳細は</a:t>
            </a:r>
            <a:r>
              <a:rPr kumimoji="1" lang="en-US" altLang="ja-JP" sz="1000" dirty="0">
                <a:latin typeface="BIZ UDPゴシック" panose="020B0400000000000000" pitchFamily="50" charset="-128"/>
                <a:ea typeface="BIZ UDPゴシック" panose="020B0400000000000000" pitchFamily="50" charset="-128"/>
              </a:rPr>
              <a:t>1</a:t>
            </a:r>
            <a:r>
              <a:rPr kumimoji="1" lang="ja-JP" altLang="en-US" sz="1000" dirty="0">
                <a:latin typeface="BIZ UDPゴシック" panose="020B0400000000000000" pitchFamily="50" charset="-128"/>
                <a:ea typeface="BIZ UDPゴシック" panose="020B0400000000000000" pitchFamily="50" charset="-128"/>
              </a:rPr>
              <a:t>８ページ以降</a:t>
            </a:r>
          </a:p>
        </p:txBody>
      </p:sp>
    </p:spTree>
    <p:extLst>
      <p:ext uri="{BB962C8B-B14F-4D97-AF65-F5344CB8AC3E}">
        <p14:creationId xmlns:p14="http://schemas.microsoft.com/office/powerpoint/2010/main" val="1148007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4B64F880-8B4D-4E03-BA11-A18EEFC1D572}"/>
              </a:ext>
            </a:extLst>
          </p:cNvPr>
          <p:cNvSpPr txBox="1"/>
          <p:nvPr/>
        </p:nvSpPr>
        <p:spPr>
          <a:xfrm>
            <a:off x="211138" y="244732"/>
            <a:ext cx="4953600" cy="2154436"/>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●事業主向け情報ダウンロード一覧</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lang="ja-JP" altLang="en-US" sz="2400" dirty="0">
                <a:solidFill>
                  <a:srgbClr val="0070C0"/>
                </a:solidFill>
                <a:latin typeface="BIZ UDPゴシック" panose="020B0400000000000000" pitchFamily="50" charset="-128"/>
                <a:ea typeface="BIZ UDPゴシック" panose="020B0400000000000000" pitchFamily="50" charset="-128"/>
              </a:rPr>
              <a:t>　　</a:t>
            </a:r>
            <a:r>
              <a:rPr lang="ja-JP" altLang="en-US" sz="2000" dirty="0">
                <a:latin typeface="BIZ UDPゴシック" panose="020B0400000000000000" pitchFamily="50" charset="-128"/>
                <a:ea typeface="BIZ UDPゴシック" panose="020B0400000000000000" pitchFamily="50" charset="-128"/>
              </a:rPr>
              <a:t>　</a:t>
            </a:r>
            <a:endParaRPr lang="en-US" altLang="ja-JP" sz="2400" dirty="0">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pic>
        <p:nvPicPr>
          <p:cNvPr id="2" name="図 1">
            <a:extLst>
              <a:ext uri="{FF2B5EF4-FFF2-40B4-BE49-F238E27FC236}">
                <a16:creationId xmlns:a16="http://schemas.microsoft.com/office/drawing/2014/main" id="{0351A4EF-50D8-6C2D-C9D2-A79869E5BE30}"/>
              </a:ext>
            </a:extLst>
          </p:cNvPr>
          <p:cNvPicPr>
            <a:picLocks noChangeAspect="1"/>
          </p:cNvPicPr>
          <p:nvPr/>
        </p:nvPicPr>
        <p:blipFill rotWithShape="1">
          <a:blip r:embed="rId2"/>
          <a:srcRect l="11601" t="10751" r="11364" b="54807"/>
          <a:stretch/>
        </p:blipFill>
        <p:spPr>
          <a:xfrm>
            <a:off x="798521" y="5858407"/>
            <a:ext cx="4887923" cy="1360771"/>
          </a:xfrm>
          <a:prstGeom prst="rect">
            <a:avLst/>
          </a:prstGeom>
        </p:spPr>
      </p:pic>
      <p:pic>
        <p:nvPicPr>
          <p:cNvPr id="3" name="図 2" descr="グラフィカル ユーザー インターフェイス&#10;&#10;AI 生成コンテンツは誤りを含む可能性があります。">
            <a:extLst>
              <a:ext uri="{FF2B5EF4-FFF2-40B4-BE49-F238E27FC236}">
                <a16:creationId xmlns:a16="http://schemas.microsoft.com/office/drawing/2014/main" id="{54B7AF47-6D6D-616A-8916-0D766C03E512}"/>
              </a:ext>
            </a:extLst>
          </p:cNvPr>
          <p:cNvPicPr>
            <a:picLocks noChangeAspect="1"/>
          </p:cNvPicPr>
          <p:nvPr/>
        </p:nvPicPr>
        <p:blipFill rotWithShape="1">
          <a:blip r:embed="rId3"/>
          <a:srcRect l="22083" t="51955" r="22500"/>
          <a:stretch/>
        </p:blipFill>
        <p:spPr>
          <a:xfrm>
            <a:off x="705319" y="7148412"/>
            <a:ext cx="5008990" cy="2307053"/>
          </a:xfrm>
          <a:prstGeom prst="rect">
            <a:avLst/>
          </a:prstGeom>
        </p:spPr>
      </p:pic>
      <p:sp>
        <p:nvSpPr>
          <p:cNvPr id="4" name="正方形/長方形 3">
            <a:extLst>
              <a:ext uri="{FF2B5EF4-FFF2-40B4-BE49-F238E27FC236}">
                <a16:creationId xmlns:a16="http://schemas.microsoft.com/office/drawing/2014/main" id="{5E22E399-02C9-DBD6-07F3-66A2F446CEBD}"/>
              </a:ext>
            </a:extLst>
          </p:cNvPr>
          <p:cNvSpPr/>
          <p:nvPr/>
        </p:nvSpPr>
        <p:spPr>
          <a:xfrm>
            <a:off x="1912061" y="7459154"/>
            <a:ext cx="841178" cy="839852"/>
          </a:xfrm>
          <a:prstGeom prst="rect">
            <a:avLst/>
          </a:prstGeom>
          <a:noFill/>
          <a:ln w="28575">
            <a:solidFill>
              <a:srgbClr val="FF7C8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F85B00C-7483-F249-5C46-59DED0F44A3F}"/>
              </a:ext>
            </a:extLst>
          </p:cNvPr>
          <p:cNvSpPr txBox="1"/>
          <p:nvPr/>
        </p:nvSpPr>
        <p:spPr>
          <a:xfrm>
            <a:off x="2866309" y="7153510"/>
            <a:ext cx="676788"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クリック</a:t>
            </a:r>
          </a:p>
        </p:txBody>
      </p:sp>
      <p:sp>
        <p:nvSpPr>
          <p:cNvPr id="7" name="矢印: 下 6">
            <a:extLst>
              <a:ext uri="{FF2B5EF4-FFF2-40B4-BE49-F238E27FC236}">
                <a16:creationId xmlns:a16="http://schemas.microsoft.com/office/drawing/2014/main" id="{CD75DF15-DB78-5AE2-FAC1-0C1998FCC343}"/>
              </a:ext>
            </a:extLst>
          </p:cNvPr>
          <p:cNvSpPr/>
          <p:nvPr/>
        </p:nvSpPr>
        <p:spPr>
          <a:xfrm rot="3231208">
            <a:off x="2645558" y="7315610"/>
            <a:ext cx="149126" cy="253567"/>
          </a:xfrm>
          <a:prstGeom prst="downArrow">
            <a:avLst>
              <a:gd name="adj1" fmla="val 50000"/>
              <a:gd name="adj2" fmla="val 9249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l"/>
            <a:endParaRPr kumimoji="1" lang="ja-JP" altLang="en-US" sz="1200"/>
          </a:p>
        </p:txBody>
      </p:sp>
      <p:sp>
        <p:nvSpPr>
          <p:cNvPr id="19" name="正方形/長方形 18">
            <a:extLst>
              <a:ext uri="{FF2B5EF4-FFF2-40B4-BE49-F238E27FC236}">
                <a16:creationId xmlns:a16="http://schemas.microsoft.com/office/drawing/2014/main" id="{81CFA07A-513E-7343-3800-F7B09AFDC998}"/>
              </a:ext>
            </a:extLst>
          </p:cNvPr>
          <p:cNvSpPr/>
          <p:nvPr/>
        </p:nvSpPr>
        <p:spPr>
          <a:xfrm>
            <a:off x="1018902" y="4765049"/>
            <a:ext cx="5307285" cy="577629"/>
          </a:xfrm>
          <a:prstGeom prst="rect">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300" dirty="0">
                <a:solidFill>
                  <a:schemeClr val="tx1"/>
                </a:solidFill>
                <a:latin typeface="UD Digi Kyokasho NK-R" panose="02020400000000000000" pitchFamily="18" charset="-128"/>
                <a:ea typeface="UD Digi Kyokasho NK-R" panose="02020400000000000000" pitchFamily="18" charset="-128"/>
              </a:rPr>
              <a:t>健保から通知や帳票がアップロードされるとホーム画面右上のトピックスに</a:t>
            </a:r>
            <a:endParaRPr lang="en-US" altLang="ja-JP" sz="13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r>
              <a:rPr lang="ja-JP" altLang="en-US" sz="1300" dirty="0">
                <a:solidFill>
                  <a:schemeClr val="tx1"/>
                </a:solidFill>
                <a:latin typeface="UD Digi Kyokasho NK-R" panose="02020400000000000000" pitchFamily="18" charset="-128"/>
                <a:ea typeface="UD Digi Kyokasho NK-R" panose="02020400000000000000" pitchFamily="18" charset="-128"/>
              </a:rPr>
              <a:t>「アップロードのご案内」が表示されます</a:t>
            </a:r>
            <a:endParaRPr lang="en-US" altLang="ja-JP" sz="1300" dirty="0">
              <a:solidFill>
                <a:schemeClr val="tx1"/>
              </a:solidFill>
              <a:latin typeface="UD Digi Kyokasho NK-R" panose="02020400000000000000" pitchFamily="18" charset="-128"/>
              <a:ea typeface="UD Digi Kyokasho NK-R" panose="02020400000000000000" pitchFamily="18" charset="-128"/>
            </a:endParaRPr>
          </a:p>
        </p:txBody>
      </p:sp>
      <p:sp>
        <p:nvSpPr>
          <p:cNvPr id="20" name="正方形/長方形 19">
            <a:extLst>
              <a:ext uri="{FF2B5EF4-FFF2-40B4-BE49-F238E27FC236}">
                <a16:creationId xmlns:a16="http://schemas.microsoft.com/office/drawing/2014/main" id="{2E36346C-24DE-8C0B-0781-88ECB5D5E3A8}"/>
              </a:ext>
            </a:extLst>
          </p:cNvPr>
          <p:cNvSpPr/>
          <p:nvPr/>
        </p:nvSpPr>
        <p:spPr>
          <a:xfrm>
            <a:off x="685451" y="5858407"/>
            <a:ext cx="5081060" cy="3677997"/>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6" name="Footer Placeholder 4">
            <a:extLst>
              <a:ext uri="{FF2B5EF4-FFF2-40B4-BE49-F238E27FC236}">
                <a16:creationId xmlns:a16="http://schemas.microsoft.com/office/drawing/2014/main" id="{2C4A5EB1-9E84-4EDD-A077-B8F4695D0203}"/>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6</a:t>
            </a:fld>
            <a:endParaRPr lang="en-US" dirty="0"/>
          </a:p>
        </p:txBody>
      </p:sp>
      <p:sp>
        <p:nvSpPr>
          <p:cNvPr id="21" name="テキスト ボックス 20">
            <a:extLst>
              <a:ext uri="{FF2B5EF4-FFF2-40B4-BE49-F238E27FC236}">
                <a16:creationId xmlns:a16="http://schemas.microsoft.com/office/drawing/2014/main" id="{E1B32EF9-5156-4AA0-8D85-E05445157EEB}"/>
              </a:ext>
            </a:extLst>
          </p:cNvPr>
          <p:cNvSpPr txBox="1"/>
          <p:nvPr/>
        </p:nvSpPr>
        <p:spPr>
          <a:xfrm>
            <a:off x="288365" y="1151774"/>
            <a:ext cx="3073277" cy="398892"/>
          </a:xfrm>
          <a:prstGeom prst="rect">
            <a:avLst/>
          </a:prstGeom>
          <a:noFill/>
        </p:spPr>
        <p:txBody>
          <a:bodyPr wrap="none" rtlCol="0">
            <a:spAutoFit/>
          </a:bodyPr>
          <a:lstStyle/>
          <a:p>
            <a:pPr>
              <a:lnSpc>
                <a:spcPct val="150000"/>
              </a:lnSpc>
            </a:pPr>
            <a:r>
              <a:rPr lang="ja-JP" altLang="en-US" sz="1600" dirty="0">
                <a:solidFill>
                  <a:srgbClr val="0070C0"/>
                </a:solidFill>
                <a:latin typeface="BIZ UDPゴシック" panose="020B0400000000000000" pitchFamily="50" charset="-128"/>
                <a:ea typeface="BIZ UDPゴシック" panose="020B0400000000000000" pitchFamily="50" charset="-128"/>
              </a:rPr>
              <a:t>出力可能な決定通知、帳票一覧</a:t>
            </a:r>
            <a:r>
              <a:rPr kumimoji="1" lang="ja-JP" altLang="en-US" sz="1200" dirty="0">
                <a:latin typeface="BIZ UDP明朝 Medium" panose="02020500000000000000" pitchFamily="18" charset="-128"/>
                <a:ea typeface="BIZ UDP明朝 Medium" panose="02020500000000000000" pitchFamily="18" charset="-128"/>
              </a:rPr>
              <a:t>　</a:t>
            </a:r>
            <a:endParaRPr kumimoji="1" lang="ja-JP" altLang="en-US" sz="1400" dirty="0">
              <a:latin typeface="BIZ UDPゴシック" panose="020B0400000000000000" pitchFamily="50" charset="-128"/>
              <a:ea typeface="BIZ UDPゴシック" panose="020B0400000000000000" pitchFamily="50" charset="-128"/>
            </a:endParaRPr>
          </a:p>
        </p:txBody>
      </p:sp>
      <p:graphicFrame>
        <p:nvGraphicFramePr>
          <p:cNvPr id="15" name="表 14">
            <a:extLst>
              <a:ext uri="{FF2B5EF4-FFF2-40B4-BE49-F238E27FC236}">
                <a16:creationId xmlns:a16="http://schemas.microsoft.com/office/drawing/2014/main" id="{971E1B0B-E492-4FFB-ACF5-EDFAF85398F1}"/>
              </a:ext>
            </a:extLst>
          </p:cNvPr>
          <p:cNvGraphicFramePr>
            <a:graphicFrameLocks noGrp="1"/>
          </p:cNvGraphicFramePr>
          <p:nvPr>
            <p:extLst>
              <p:ext uri="{D42A27DB-BD31-4B8C-83A1-F6EECF244321}">
                <p14:modId xmlns:p14="http://schemas.microsoft.com/office/powerpoint/2010/main" val="3600831425"/>
              </p:ext>
            </p:extLst>
          </p:nvPr>
        </p:nvGraphicFramePr>
        <p:xfrm>
          <a:off x="555717" y="1592748"/>
          <a:ext cx="5770470" cy="3113218"/>
        </p:xfrm>
        <a:graphic>
          <a:graphicData uri="http://schemas.openxmlformats.org/drawingml/2006/table">
            <a:tbl>
              <a:tblPr firstRow="1" bandRow="1">
                <a:tableStyleId>{BC89EF96-8CEA-46FF-86C4-4CE0E7609802}</a:tableStyleId>
              </a:tblPr>
              <a:tblGrid>
                <a:gridCol w="1143001">
                  <a:extLst>
                    <a:ext uri="{9D8B030D-6E8A-4147-A177-3AD203B41FA5}">
                      <a16:colId xmlns:a16="http://schemas.microsoft.com/office/drawing/2014/main" val="372510759"/>
                    </a:ext>
                  </a:extLst>
                </a:gridCol>
                <a:gridCol w="4627469">
                  <a:extLst>
                    <a:ext uri="{9D8B030D-6E8A-4147-A177-3AD203B41FA5}">
                      <a16:colId xmlns:a16="http://schemas.microsoft.com/office/drawing/2014/main" val="2218813457"/>
                    </a:ext>
                  </a:extLst>
                </a:gridCol>
              </a:tblGrid>
              <a:tr h="165957">
                <a:tc>
                  <a:txBody>
                    <a:bodyPr/>
                    <a:lstStyle/>
                    <a:p>
                      <a:r>
                        <a:rPr kumimoji="1" lang="ja-JP" altLang="en-US" dirty="0">
                          <a:solidFill>
                            <a:schemeClr val="bg1"/>
                          </a:solidFill>
                          <a:latin typeface="UD Digi Kyokasho NK-R" panose="02020400000000000000" pitchFamily="18" charset="-128"/>
                          <a:ea typeface="UD Digi Kyokasho NK-R" panose="02020400000000000000" pitchFamily="18" charset="-128"/>
                        </a:rPr>
                        <a:t>分類</a:t>
                      </a:r>
                    </a:p>
                  </a:txBody>
                  <a:tcPr>
                    <a:solidFill>
                      <a:schemeClr val="tx2">
                        <a:lumMod val="60000"/>
                        <a:lumOff val="40000"/>
                      </a:schemeClr>
                    </a:solidFill>
                  </a:tcPr>
                </a:tc>
                <a:tc>
                  <a:txBody>
                    <a:bodyPr/>
                    <a:lstStyle/>
                    <a:p>
                      <a:r>
                        <a:rPr kumimoji="1" lang="ja-JP" altLang="en-US" dirty="0">
                          <a:solidFill>
                            <a:schemeClr val="bg1"/>
                          </a:solidFill>
                          <a:latin typeface="UD Digi Kyokasho NK-R" panose="02020400000000000000" pitchFamily="18" charset="-128"/>
                          <a:ea typeface="UD Digi Kyokasho NK-R" panose="02020400000000000000" pitchFamily="18" charset="-128"/>
                        </a:rPr>
                        <a:t>帳票名</a:t>
                      </a:r>
                    </a:p>
                  </a:txBody>
                  <a:tcPr>
                    <a:solidFill>
                      <a:schemeClr val="tx2">
                        <a:lumMod val="60000"/>
                        <a:lumOff val="40000"/>
                      </a:schemeClr>
                    </a:solidFill>
                  </a:tcPr>
                </a:tc>
                <a:extLst>
                  <a:ext uri="{0D108BD9-81ED-4DB2-BD59-A6C34878D82A}">
                    <a16:rowId xmlns:a16="http://schemas.microsoft.com/office/drawing/2014/main" val="2205605353"/>
                  </a:ext>
                </a:extLst>
              </a:tr>
              <a:tr h="630489">
                <a:tc>
                  <a:txBody>
                    <a:bodyPr/>
                    <a:lstStyle/>
                    <a:p>
                      <a:pPr>
                        <a:lnSpc>
                          <a:spcPct val="130000"/>
                        </a:lnSpc>
                      </a:pPr>
                      <a:r>
                        <a:rPr kumimoji="1" lang="ja-JP" altLang="en-US" dirty="0">
                          <a:latin typeface="UD Digi Kyokasho NK-R" panose="02020400000000000000" pitchFamily="18" charset="-128"/>
                          <a:ea typeface="UD Digi Kyokasho NK-R" panose="02020400000000000000" pitchFamily="18" charset="-128"/>
                        </a:rPr>
                        <a:t>保険料関係</a:t>
                      </a:r>
                    </a:p>
                  </a:txBody>
                  <a:tcPr/>
                </a:tc>
                <a:tc>
                  <a:txBody>
                    <a:bodyPr/>
                    <a:lstStyle/>
                    <a:p>
                      <a:pPr>
                        <a:lnSpc>
                          <a:spcPct val="130000"/>
                        </a:lnSpc>
                      </a:pPr>
                      <a:r>
                        <a:rPr kumimoji="1" lang="ja-JP" altLang="en-US" dirty="0">
                          <a:latin typeface="UD Digi Kyokasho NK-R" panose="02020400000000000000" pitchFamily="18" charset="-128"/>
                          <a:ea typeface="UD Digi Kyokasho NK-R" panose="02020400000000000000" pitchFamily="18" charset="-128"/>
                        </a:rPr>
                        <a:t>・増減内訳表</a:t>
                      </a:r>
                      <a:endParaRPr kumimoji="1" lang="en-US" altLang="ja-JP" dirty="0">
                        <a:latin typeface="UD Digi Kyokasho NK-R" panose="02020400000000000000" pitchFamily="18" charset="-128"/>
                        <a:ea typeface="UD Digi Kyokasho NK-R" panose="02020400000000000000" pitchFamily="18" charset="-128"/>
                      </a:endParaRPr>
                    </a:p>
                    <a:p>
                      <a:pPr>
                        <a:lnSpc>
                          <a:spcPct val="130000"/>
                        </a:lnSpc>
                      </a:pPr>
                      <a:r>
                        <a:rPr kumimoji="1" lang="ja-JP" altLang="en-US" dirty="0">
                          <a:latin typeface="UD Digi Kyokasho NK-R" panose="02020400000000000000" pitchFamily="18" charset="-128"/>
                          <a:ea typeface="UD Digi Kyokasho NK-R" panose="02020400000000000000" pitchFamily="18" charset="-128"/>
                        </a:rPr>
                        <a:t>・賞与保険料明細表</a:t>
                      </a:r>
                      <a:endParaRPr kumimoji="1" lang="en-US" altLang="ja-JP" dirty="0">
                        <a:latin typeface="UD Digi Kyokasho NK-R" panose="02020400000000000000" pitchFamily="18" charset="-128"/>
                        <a:ea typeface="UD Digi Kyokasho NK-R" panose="02020400000000000000" pitchFamily="18" charset="-128"/>
                      </a:endParaRPr>
                    </a:p>
                    <a:p>
                      <a:pPr>
                        <a:lnSpc>
                          <a:spcPct val="90000"/>
                        </a:lnSpc>
                      </a:pPr>
                      <a:r>
                        <a:rPr kumimoji="1" lang="en-US" altLang="ja-JP" sz="1000" b="1" dirty="0">
                          <a:solidFill>
                            <a:srgbClr val="FF0000"/>
                          </a:solidFill>
                          <a:highlight>
                            <a:srgbClr val="FFFF00"/>
                          </a:highlight>
                          <a:latin typeface="UD Digi Kyokasho NK-R" panose="02020400000000000000" pitchFamily="18" charset="-128"/>
                          <a:ea typeface="UD Digi Kyokasho NK-R" panose="02020400000000000000" pitchFamily="18" charset="-128"/>
                        </a:rPr>
                        <a:t>New</a:t>
                      </a:r>
                    </a:p>
                    <a:p>
                      <a:pPr marL="0" marR="0" lvl="0" indent="0" algn="l" defTabSz="342900" rtl="0" eaLnBrk="1" fontAlgn="auto" latinLnBrk="0" hangingPunct="1">
                        <a:lnSpc>
                          <a:spcPct val="90000"/>
                        </a:lnSpc>
                        <a:spcBef>
                          <a:spcPts val="0"/>
                        </a:spcBef>
                        <a:spcAft>
                          <a:spcPts val="0"/>
                        </a:spcAft>
                        <a:buClrTx/>
                        <a:buSzTx/>
                        <a:buFontTx/>
                        <a:buNone/>
                        <a:tabLst/>
                        <a:defRPr/>
                      </a:pPr>
                      <a:r>
                        <a:rPr kumimoji="1" lang="ja-JP" altLang="en-US" dirty="0">
                          <a:latin typeface="UD Digi Kyokasho NK-R" panose="02020400000000000000" pitchFamily="18" charset="-128"/>
                          <a:ea typeface="UD Digi Kyokasho NK-R" panose="02020400000000000000" pitchFamily="18" charset="-128"/>
                        </a:rPr>
                        <a:t>・保険料算定原簿 </a:t>
                      </a:r>
                      <a:r>
                        <a:rPr kumimoji="1" lang="en-US" altLang="ja-JP" sz="1050" dirty="0">
                          <a:latin typeface="UD Digi Kyokasho NK-R" panose="02020400000000000000" pitchFamily="18" charset="-128"/>
                          <a:ea typeface="UD Digi Kyokasho NK-R" panose="02020400000000000000" pitchFamily="18" charset="-128"/>
                        </a:rPr>
                        <a:t>※</a:t>
                      </a:r>
                      <a:r>
                        <a:rPr kumimoji="1" lang="ja-JP" altLang="en-US" sz="1050" dirty="0">
                          <a:latin typeface="UD Digi Kyokasho NK-R" panose="02020400000000000000" pitchFamily="18" charset="-128"/>
                          <a:ea typeface="UD Digi Kyokasho NK-R" panose="02020400000000000000" pitchFamily="18" charset="-128"/>
                        </a:rPr>
                        <a:t>毎月</a:t>
                      </a:r>
                      <a:r>
                        <a:rPr kumimoji="1" lang="en-US" altLang="ja-JP" sz="1050" dirty="0">
                          <a:latin typeface="UD Digi Kyokasho NK-R" panose="02020400000000000000" pitchFamily="18" charset="-128"/>
                          <a:ea typeface="UD Digi Kyokasho NK-R" panose="02020400000000000000" pitchFamily="18" charset="-128"/>
                        </a:rPr>
                        <a:t>10</a:t>
                      </a:r>
                      <a:r>
                        <a:rPr kumimoji="1" lang="ja-JP" altLang="en-US" sz="1050" dirty="0">
                          <a:latin typeface="UD Digi Kyokasho NK-R" panose="02020400000000000000" pitchFamily="18" charset="-128"/>
                          <a:ea typeface="UD Digi Kyokasho NK-R" panose="02020400000000000000" pitchFamily="18" charset="-128"/>
                        </a:rPr>
                        <a:t>日頃までに保険料の速報値が確認できます</a:t>
                      </a:r>
                      <a:endParaRPr kumimoji="1" lang="en-US" altLang="ja-JP" dirty="0">
                        <a:latin typeface="UD Digi Kyokasho NK-R" panose="02020400000000000000" pitchFamily="18" charset="-128"/>
                        <a:ea typeface="UD Digi Kyokasho NK-R" panose="02020400000000000000" pitchFamily="18" charset="-128"/>
                      </a:endParaRPr>
                    </a:p>
                  </a:txBody>
                  <a:tcPr/>
                </a:tc>
                <a:extLst>
                  <a:ext uri="{0D108BD9-81ED-4DB2-BD59-A6C34878D82A}">
                    <a16:rowId xmlns:a16="http://schemas.microsoft.com/office/drawing/2014/main" val="2348888588"/>
                  </a:ext>
                </a:extLst>
              </a:tr>
              <a:tr h="1070158">
                <a:tc>
                  <a:txBody>
                    <a:bodyPr/>
                    <a:lstStyle/>
                    <a:p>
                      <a:pPr>
                        <a:lnSpc>
                          <a:spcPct val="130000"/>
                        </a:lnSpc>
                      </a:pPr>
                      <a:r>
                        <a:rPr kumimoji="1" lang="ja-JP" altLang="en-US" dirty="0">
                          <a:latin typeface="UD Digi Kyokasho NK-R" panose="02020400000000000000" pitchFamily="18" charset="-128"/>
                          <a:ea typeface="UD Digi Kyokasho NK-R" panose="02020400000000000000" pitchFamily="18" charset="-128"/>
                        </a:rPr>
                        <a:t>適用関係</a:t>
                      </a:r>
                    </a:p>
                  </a:txBody>
                  <a:tcPr/>
                </a:tc>
                <a:tc>
                  <a:txBody>
                    <a:bodyPr/>
                    <a:lstStyle/>
                    <a:p>
                      <a:pPr>
                        <a:lnSpc>
                          <a:spcPct val="130000"/>
                        </a:lnSpc>
                      </a:pPr>
                      <a:r>
                        <a:rPr kumimoji="1" lang="ja-JP" altLang="en-US" dirty="0">
                          <a:latin typeface="UD Digi Kyokasho NK-R" panose="02020400000000000000" pitchFamily="18" charset="-128"/>
                          <a:ea typeface="UD Digi Kyokasho NK-R" panose="02020400000000000000" pitchFamily="18" charset="-128"/>
                        </a:rPr>
                        <a:t>・資格取得確認および標準報酬決定通知書</a:t>
                      </a:r>
                      <a:endParaRPr kumimoji="1" lang="en-US" altLang="ja-JP" dirty="0">
                        <a:latin typeface="UD Digi Kyokasho NK-R" panose="02020400000000000000" pitchFamily="18" charset="-128"/>
                        <a:ea typeface="UD Digi Kyokasho NK-R" panose="02020400000000000000" pitchFamily="18" charset="-128"/>
                      </a:endParaRPr>
                    </a:p>
                    <a:p>
                      <a:pPr>
                        <a:lnSpc>
                          <a:spcPct val="130000"/>
                        </a:lnSpc>
                      </a:pPr>
                      <a:r>
                        <a:rPr kumimoji="1" lang="ja-JP" altLang="en-US" dirty="0">
                          <a:latin typeface="UD Digi Kyokasho NK-R" panose="02020400000000000000" pitchFamily="18" charset="-128"/>
                          <a:ea typeface="UD Digi Kyokasho NK-R" panose="02020400000000000000" pitchFamily="18" charset="-128"/>
                        </a:rPr>
                        <a:t>・資格喪失確認通知書</a:t>
                      </a:r>
                      <a:endParaRPr kumimoji="1" lang="en-US" altLang="ja-JP" dirty="0">
                        <a:latin typeface="UD Digi Kyokasho NK-R" panose="02020400000000000000" pitchFamily="18" charset="-128"/>
                        <a:ea typeface="UD Digi Kyokasho NK-R" panose="02020400000000000000" pitchFamily="18" charset="-128"/>
                      </a:endParaRPr>
                    </a:p>
                    <a:p>
                      <a:pPr>
                        <a:lnSpc>
                          <a:spcPct val="130000"/>
                        </a:lnSpc>
                      </a:pPr>
                      <a:r>
                        <a:rPr kumimoji="1" lang="ja-JP" altLang="en-US" dirty="0">
                          <a:latin typeface="UD Digi Kyokasho NK-R" panose="02020400000000000000" pitchFamily="18" charset="-128"/>
                          <a:ea typeface="UD Digi Kyokasho NK-R" panose="02020400000000000000" pitchFamily="18" charset="-128"/>
                        </a:rPr>
                        <a:t>・標準報酬改定通知書</a:t>
                      </a:r>
                      <a:endParaRPr kumimoji="1" lang="en-US" altLang="ja-JP" dirty="0">
                        <a:latin typeface="UD Digi Kyokasho NK-R" panose="02020400000000000000" pitchFamily="18" charset="-128"/>
                        <a:ea typeface="UD Digi Kyokasho NK-R" panose="02020400000000000000" pitchFamily="18" charset="-128"/>
                      </a:endParaRPr>
                    </a:p>
                    <a:p>
                      <a:pPr>
                        <a:lnSpc>
                          <a:spcPct val="130000"/>
                        </a:lnSpc>
                      </a:pPr>
                      <a:r>
                        <a:rPr kumimoji="1" lang="ja-JP" altLang="en-US" dirty="0">
                          <a:latin typeface="UD Digi Kyokasho NK-R" panose="02020400000000000000" pitchFamily="18" charset="-128"/>
                          <a:ea typeface="UD Digi Kyokasho NK-R" panose="02020400000000000000" pitchFamily="18" charset="-128"/>
                        </a:rPr>
                        <a:t>・標準賞与額決定通知書　</a:t>
                      </a:r>
                      <a:endParaRPr kumimoji="1" lang="en-US" altLang="ja-JP" dirty="0">
                        <a:latin typeface="UD Digi Kyokasho NK-R" panose="02020400000000000000" pitchFamily="18" charset="-128"/>
                        <a:ea typeface="UD Digi Kyokasho NK-R" panose="02020400000000000000" pitchFamily="18" charset="-128"/>
                      </a:endParaRPr>
                    </a:p>
                    <a:p>
                      <a:pPr>
                        <a:lnSpc>
                          <a:spcPct val="130000"/>
                        </a:lnSpc>
                      </a:pPr>
                      <a:r>
                        <a:rPr kumimoji="1" lang="ja-JP" altLang="en-US" dirty="0">
                          <a:latin typeface="UD Digi Kyokasho NK-R" panose="02020400000000000000" pitchFamily="18" charset="-128"/>
                          <a:ea typeface="UD Digi Kyokasho NK-R" panose="02020400000000000000" pitchFamily="18" charset="-128"/>
                        </a:rPr>
                        <a:t>・その他通知書　など</a:t>
                      </a:r>
                      <a:endParaRPr kumimoji="1" lang="en-US" altLang="ja-JP" dirty="0">
                        <a:latin typeface="UD Digi Kyokasho NK-R" panose="02020400000000000000" pitchFamily="18" charset="-128"/>
                        <a:ea typeface="UD Digi Kyokasho NK-R" panose="02020400000000000000" pitchFamily="18" charset="-128"/>
                      </a:endParaRPr>
                    </a:p>
                  </a:txBody>
                  <a:tcPr/>
                </a:tc>
                <a:extLst>
                  <a:ext uri="{0D108BD9-81ED-4DB2-BD59-A6C34878D82A}">
                    <a16:rowId xmlns:a16="http://schemas.microsoft.com/office/drawing/2014/main" val="768159797"/>
                  </a:ext>
                </a:extLst>
              </a:tr>
              <a:tr h="453202">
                <a:tc>
                  <a:txBody>
                    <a:bodyPr/>
                    <a:lstStyle/>
                    <a:p>
                      <a:pPr>
                        <a:lnSpc>
                          <a:spcPct val="130000"/>
                        </a:lnSpc>
                      </a:pPr>
                      <a:r>
                        <a:rPr kumimoji="1" lang="ja-JP" altLang="en-US" dirty="0">
                          <a:latin typeface="UD Digi Kyokasho NK-R" panose="02020400000000000000" pitchFamily="18" charset="-128"/>
                          <a:ea typeface="UD Digi Kyokasho NK-R" panose="02020400000000000000" pitchFamily="18" charset="-128"/>
                        </a:rPr>
                        <a:t>給付関係</a:t>
                      </a:r>
                    </a:p>
                  </a:txBody>
                  <a:tcPr/>
                </a:tc>
                <a:tc>
                  <a:txBody>
                    <a:bodyPr/>
                    <a:lstStyle/>
                    <a:p>
                      <a:pPr>
                        <a:lnSpc>
                          <a:spcPct val="130000"/>
                        </a:lnSpc>
                      </a:pPr>
                      <a:r>
                        <a:rPr kumimoji="1" lang="ja-JP" altLang="en-US" dirty="0">
                          <a:latin typeface="UD Digi Kyokasho NK-R" panose="02020400000000000000" pitchFamily="18" charset="-128"/>
                          <a:ea typeface="UD Digi Kyokasho NK-R" panose="02020400000000000000" pitchFamily="18" charset="-128"/>
                        </a:rPr>
                        <a:t>・給付金送金通知書</a:t>
                      </a:r>
                    </a:p>
                  </a:txBody>
                  <a:tcPr/>
                </a:tc>
                <a:extLst>
                  <a:ext uri="{0D108BD9-81ED-4DB2-BD59-A6C34878D82A}">
                    <a16:rowId xmlns:a16="http://schemas.microsoft.com/office/drawing/2014/main" val="2073859773"/>
                  </a:ext>
                </a:extLst>
              </a:tr>
            </a:tbl>
          </a:graphicData>
        </a:graphic>
      </p:graphicFrame>
      <p:pic>
        <p:nvPicPr>
          <p:cNvPr id="8" name="図 7">
            <a:extLst>
              <a:ext uri="{FF2B5EF4-FFF2-40B4-BE49-F238E27FC236}">
                <a16:creationId xmlns:a16="http://schemas.microsoft.com/office/drawing/2014/main" id="{BA2A02BF-EF25-F5F6-7FFF-A0AE1078D97D}"/>
              </a:ext>
            </a:extLst>
          </p:cNvPr>
          <p:cNvPicPr>
            <a:picLocks noChangeAspect="1"/>
          </p:cNvPicPr>
          <p:nvPr/>
        </p:nvPicPr>
        <p:blipFill>
          <a:blip r:embed="rId4"/>
          <a:srcRect l="58798" t="22082" r="14027" b="54234"/>
          <a:stretch>
            <a:fillRect/>
          </a:stretch>
        </p:blipFill>
        <p:spPr>
          <a:xfrm>
            <a:off x="3822839" y="5889021"/>
            <a:ext cx="1863605" cy="1381741"/>
          </a:xfrm>
          <a:prstGeom prst="rect">
            <a:avLst/>
          </a:prstGeom>
          <a:noFill/>
          <a:ln>
            <a:solidFill>
              <a:schemeClr val="bg1"/>
            </a:solidFill>
          </a:ln>
        </p:spPr>
      </p:pic>
      <p:sp>
        <p:nvSpPr>
          <p:cNvPr id="10" name="四角形: 角を丸くする 9">
            <a:extLst>
              <a:ext uri="{FF2B5EF4-FFF2-40B4-BE49-F238E27FC236}">
                <a16:creationId xmlns:a16="http://schemas.microsoft.com/office/drawing/2014/main" id="{85FED8A0-E1AD-DDD6-FBE7-6867BE037EEC}"/>
              </a:ext>
            </a:extLst>
          </p:cNvPr>
          <p:cNvSpPr/>
          <p:nvPr/>
        </p:nvSpPr>
        <p:spPr>
          <a:xfrm>
            <a:off x="3822839" y="5889021"/>
            <a:ext cx="1863605" cy="1330157"/>
          </a:xfrm>
          <a:prstGeom prst="roundRect">
            <a:avLst/>
          </a:prstGeom>
          <a:noFill/>
          <a:ln w="38100">
            <a:solidFill>
              <a:srgbClr val="FFFF00"/>
            </a:solidFill>
            <a:prstDash val="soli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3" name="右大かっこ 12">
            <a:extLst>
              <a:ext uri="{FF2B5EF4-FFF2-40B4-BE49-F238E27FC236}">
                <a16:creationId xmlns:a16="http://schemas.microsoft.com/office/drawing/2014/main" id="{E82BA865-0F52-8094-C178-4CDA52FD55D9}"/>
              </a:ext>
            </a:extLst>
          </p:cNvPr>
          <p:cNvSpPr/>
          <p:nvPr/>
        </p:nvSpPr>
        <p:spPr>
          <a:xfrm>
            <a:off x="6326187" y="4953000"/>
            <a:ext cx="187765" cy="1428750"/>
          </a:xfrm>
          <a:prstGeom prst="rightBracket">
            <a:avLst>
              <a:gd name="adj" fmla="val 0"/>
            </a:avLst>
          </a:prstGeom>
          <a:noFill/>
          <a:ln w="57150">
            <a:solidFill>
              <a:srgbClr val="FFFF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cxnSp>
        <p:nvCxnSpPr>
          <p:cNvPr id="17" name="直線矢印コネクタ 16">
            <a:extLst>
              <a:ext uri="{FF2B5EF4-FFF2-40B4-BE49-F238E27FC236}">
                <a16:creationId xmlns:a16="http://schemas.microsoft.com/office/drawing/2014/main" id="{9767CBF0-C760-7B7C-AF40-4AF210D34D9C}"/>
              </a:ext>
            </a:extLst>
          </p:cNvPr>
          <p:cNvCxnSpPr>
            <a:cxnSpLocks/>
          </p:cNvCxnSpPr>
          <p:nvPr/>
        </p:nvCxnSpPr>
        <p:spPr>
          <a:xfrm flipH="1">
            <a:off x="5766511" y="6391275"/>
            <a:ext cx="747441" cy="0"/>
          </a:xfrm>
          <a:prstGeom prst="straightConnector1">
            <a:avLst/>
          </a:prstGeom>
          <a:ln w="57150">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sp>
        <p:nvSpPr>
          <p:cNvPr id="18" name="正方形/長方形 17">
            <a:extLst>
              <a:ext uri="{FF2B5EF4-FFF2-40B4-BE49-F238E27FC236}">
                <a16:creationId xmlns:a16="http://schemas.microsoft.com/office/drawing/2014/main" id="{3A2D4A1A-69FC-2ACA-D11B-72CA5BE03149}"/>
              </a:ext>
            </a:extLst>
          </p:cNvPr>
          <p:cNvSpPr/>
          <p:nvPr/>
        </p:nvSpPr>
        <p:spPr>
          <a:xfrm>
            <a:off x="342900" y="5402037"/>
            <a:ext cx="5854700"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①「事業主向け情報ダウンロード一覧」をクリック</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sp>
        <p:nvSpPr>
          <p:cNvPr id="23" name="正方形/長方形 22">
            <a:extLst>
              <a:ext uri="{FF2B5EF4-FFF2-40B4-BE49-F238E27FC236}">
                <a16:creationId xmlns:a16="http://schemas.microsoft.com/office/drawing/2014/main" id="{ABB21804-195F-1714-997E-AB48355655BB}"/>
              </a:ext>
            </a:extLst>
          </p:cNvPr>
          <p:cNvSpPr/>
          <p:nvPr/>
        </p:nvSpPr>
        <p:spPr>
          <a:xfrm>
            <a:off x="1912061" y="8358364"/>
            <a:ext cx="841178" cy="792000"/>
          </a:xfrm>
          <a:prstGeom prst="rect">
            <a:avLst/>
          </a:prstGeom>
          <a:noFill/>
          <a:ln w="38100">
            <a:solidFill>
              <a:srgbClr val="00B0F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6049FBEE-E416-5DF9-4ED7-49AE26886482}"/>
              </a:ext>
            </a:extLst>
          </p:cNvPr>
          <p:cNvSpPr/>
          <p:nvPr/>
        </p:nvSpPr>
        <p:spPr>
          <a:xfrm>
            <a:off x="3135742" y="8514676"/>
            <a:ext cx="3108098" cy="514745"/>
          </a:xfrm>
          <a:prstGeom prst="rect">
            <a:avLst/>
          </a:prstGeom>
          <a:solidFill>
            <a:srgbClr val="66CC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5D259BA0-E358-3EE2-62B7-82BE5A83F862}"/>
              </a:ext>
            </a:extLst>
          </p:cNvPr>
          <p:cNvSpPr txBox="1"/>
          <p:nvPr/>
        </p:nvSpPr>
        <p:spPr>
          <a:xfrm>
            <a:off x="3087614" y="8524202"/>
            <a:ext cx="3231009" cy="472502"/>
          </a:xfrm>
          <a:prstGeom prst="rect">
            <a:avLst/>
          </a:prstGeom>
          <a:noFill/>
        </p:spPr>
        <p:txBody>
          <a:bodyPr wrap="square" rtlCol="0" anchor="ctr">
            <a:spAutoFit/>
          </a:bodyPr>
          <a:lstStyle/>
          <a:p>
            <a:pPr>
              <a:lnSpc>
                <a:spcPct val="150000"/>
              </a:lnSpc>
            </a:pPr>
            <a:r>
              <a:rPr lang="ja-JP" altLang="en-US" sz="900" b="1" dirty="0">
                <a:highlight>
                  <a:srgbClr val="66CCFF"/>
                </a:highlight>
                <a:latin typeface="BIZ UDPゴシック" panose="020B0400000000000000" pitchFamily="50" charset="-128"/>
                <a:ea typeface="BIZ UDPゴシック" panose="020B0400000000000000" pitchFamily="50" charset="-128"/>
              </a:rPr>
              <a:t>「決定通知書ダウンロード」でも「電子媒体届書アップロード」</a:t>
            </a:r>
            <a:endParaRPr lang="en-US" altLang="ja-JP" sz="900" b="1" dirty="0">
              <a:highlight>
                <a:srgbClr val="66CCFF"/>
              </a:highlight>
              <a:latin typeface="BIZ UDPゴシック" panose="020B0400000000000000" pitchFamily="50" charset="-128"/>
              <a:ea typeface="BIZ UDPゴシック" panose="020B0400000000000000" pitchFamily="50" charset="-128"/>
            </a:endParaRPr>
          </a:p>
          <a:p>
            <a:pPr>
              <a:lnSpc>
                <a:spcPct val="150000"/>
              </a:lnSpc>
            </a:pPr>
            <a:r>
              <a:rPr lang="en-US" altLang="ja-JP" sz="900" b="1" dirty="0">
                <a:highlight>
                  <a:srgbClr val="66CCFF"/>
                </a:highlight>
                <a:latin typeface="BIZ UDPゴシック" panose="020B0400000000000000" pitchFamily="50" charset="-128"/>
                <a:ea typeface="BIZ UDPゴシック" panose="020B0400000000000000" pitchFamily="50" charset="-128"/>
              </a:rPr>
              <a:t>  </a:t>
            </a:r>
            <a:r>
              <a:rPr lang="ja-JP" altLang="en-US" sz="900" b="1" dirty="0">
                <a:highlight>
                  <a:srgbClr val="66CCFF"/>
                </a:highlight>
                <a:latin typeface="BIZ UDPゴシック" panose="020B0400000000000000" pitchFamily="50" charset="-128"/>
                <a:ea typeface="BIZ UDPゴシック" panose="020B0400000000000000" pitchFamily="50" charset="-128"/>
              </a:rPr>
              <a:t>で申請した届出の決定通知のみ閲覧・ダウンロードが可能</a:t>
            </a:r>
            <a:endParaRPr lang="en-US" altLang="ja-JP" sz="900" b="1" dirty="0">
              <a:highlight>
                <a:srgbClr val="66CCFF"/>
              </a:highlight>
              <a:latin typeface="BIZ UDPゴシック" panose="020B0400000000000000" pitchFamily="50" charset="-128"/>
              <a:ea typeface="BIZ UDPゴシック" panose="020B0400000000000000" pitchFamily="50" charset="-128"/>
            </a:endParaRPr>
          </a:p>
        </p:txBody>
      </p:sp>
      <p:cxnSp>
        <p:nvCxnSpPr>
          <p:cNvPr id="30" name="直線矢印コネクタ 29">
            <a:extLst>
              <a:ext uri="{FF2B5EF4-FFF2-40B4-BE49-F238E27FC236}">
                <a16:creationId xmlns:a16="http://schemas.microsoft.com/office/drawing/2014/main" id="{A43217F9-D066-8875-3843-10CDDAAA3965}"/>
              </a:ext>
            </a:extLst>
          </p:cNvPr>
          <p:cNvCxnSpPr>
            <a:cxnSpLocks/>
            <a:stCxn id="27" idx="1"/>
          </p:cNvCxnSpPr>
          <p:nvPr/>
        </p:nvCxnSpPr>
        <p:spPr>
          <a:xfrm flipH="1" flipV="1">
            <a:off x="2794892" y="8754226"/>
            <a:ext cx="292722" cy="6227"/>
          </a:xfrm>
          <a:prstGeom prst="straightConnector1">
            <a:avLst/>
          </a:prstGeom>
          <a:ln w="38100">
            <a:solidFill>
              <a:srgbClr val="66CCFF"/>
            </a:solidFill>
            <a:tailEnd type="triangle"/>
          </a:ln>
        </p:spPr>
        <p:style>
          <a:lnRef idx="2">
            <a:schemeClr val="accent1"/>
          </a:lnRef>
          <a:fillRef idx="0">
            <a:schemeClr val="accent1"/>
          </a:fillRef>
          <a:effectRef idx="1">
            <a:schemeClr val="accent1"/>
          </a:effectRef>
          <a:fontRef idx="minor">
            <a:schemeClr val="tx1"/>
          </a:fontRef>
        </p:style>
      </p:cxnSp>
      <p:sp>
        <p:nvSpPr>
          <p:cNvPr id="5" name="テキスト ボックス 4">
            <a:extLst>
              <a:ext uri="{FF2B5EF4-FFF2-40B4-BE49-F238E27FC236}">
                <a16:creationId xmlns:a16="http://schemas.microsoft.com/office/drawing/2014/main" id="{833833E8-DF87-FF74-35B7-A678DF5B347B}"/>
              </a:ext>
            </a:extLst>
          </p:cNvPr>
          <p:cNvSpPr txBox="1"/>
          <p:nvPr/>
        </p:nvSpPr>
        <p:spPr>
          <a:xfrm>
            <a:off x="500290" y="722411"/>
            <a:ext cx="5686172" cy="369332"/>
          </a:xfrm>
          <a:prstGeom prst="rect">
            <a:avLst/>
          </a:prstGeom>
          <a:gradFill flip="none" rotWithShape="1">
            <a:gsLst>
              <a:gs pos="43000">
                <a:srgbClr val="17B7F1"/>
              </a:gs>
              <a:gs pos="42000">
                <a:srgbClr val="FF9933"/>
              </a:gs>
              <a:gs pos="0">
                <a:schemeClr val="accent6">
                  <a:lumMod val="75000"/>
                </a:schemeClr>
              </a:gs>
              <a:gs pos="100000">
                <a:srgbClr val="0070C0"/>
              </a:gs>
            </a:gsLst>
            <a:lin ang="0" scaled="1"/>
            <a:tileRect/>
          </a:gradFill>
        </p:spPr>
        <p:txBody>
          <a:bodyPr wrap="none" rtlCol="0">
            <a:spAutoFit/>
          </a:bodyP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健保からの情報・帳票</a:t>
            </a:r>
            <a:r>
              <a:rPr lang="ja-JP" altLang="en-US" dirty="0">
                <a:latin typeface="BIZ UDPゴシック" panose="020B0400000000000000" pitchFamily="50" charset="-128"/>
                <a:ea typeface="BIZ UDPゴシック" panose="020B0400000000000000" pitchFamily="50" charset="-128"/>
              </a:rPr>
              <a:t> 　</a:t>
            </a:r>
            <a:r>
              <a:rPr lang="ja-JP" altLang="en-US" dirty="0">
                <a:solidFill>
                  <a:schemeClr val="bg1"/>
                </a:solidFill>
                <a:latin typeface="BIZ UDPゴシック" panose="020B0400000000000000" pitchFamily="50" charset="-128"/>
                <a:ea typeface="BIZ UDPゴシック" panose="020B0400000000000000" pitchFamily="50" charset="-128"/>
              </a:rPr>
              <a:t>決定通知書をダウンロードする</a:t>
            </a:r>
            <a:endParaRPr kumimoji="1" lang="ja-JP" altLang="en-US" dirty="0">
              <a:solidFill>
                <a:schemeClr val="bg1"/>
              </a:solidFill>
            </a:endParaRPr>
          </a:p>
        </p:txBody>
      </p:sp>
      <p:sp>
        <p:nvSpPr>
          <p:cNvPr id="16" name="テキスト ボックス 15">
            <a:extLst>
              <a:ext uri="{FF2B5EF4-FFF2-40B4-BE49-F238E27FC236}">
                <a16:creationId xmlns:a16="http://schemas.microsoft.com/office/drawing/2014/main" id="{35510056-6026-AC5A-7D88-8D8DA2833D58}"/>
              </a:ext>
            </a:extLst>
          </p:cNvPr>
          <p:cNvSpPr txBox="1"/>
          <p:nvPr/>
        </p:nvSpPr>
        <p:spPr>
          <a:xfrm>
            <a:off x="0" y="9829"/>
            <a:ext cx="2414444"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事業主向け情報ダウンロード一覧</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73706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DD622-05AF-75F8-66EA-33ADBAE505DC}"/>
            </a:ext>
          </a:extLst>
        </p:cNvPr>
        <p:cNvGrpSpPr/>
        <p:nvPr/>
      </p:nvGrpSpPr>
      <p:grpSpPr>
        <a:xfrm>
          <a:off x="0" y="0"/>
          <a:ext cx="0" cy="0"/>
          <a:chOff x="0" y="0"/>
          <a:chExt cx="0" cy="0"/>
        </a:xfrm>
      </p:grpSpPr>
      <p:pic>
        <p:nvPicPr>
          <p:cNvPr id="22" name="図 21">
            <a:extLst>
              <a:ext uri="{FF2B5EF4-FFF2-40B4-BE49-F238E27FC236}">
                <a16:creationId xmlns:a16="http://schemas.microsoft.com/office/drawing/2014/main" id="{A89259AE-04B3-A11F-F7C6-4ADA297835D2}"/>
              </a:ext>
            </a:extLst>
          </p:cNvPr>
          <p:cNvPicPr>
            <a:picLocks noChangeAspect="1"/>
          </p:cNvPicPr>
          <p:nvPr/>
        </p:nvPicPr>
        <p:blipFill>
          <a:blip r:embed="rId2"/>
          <a:srcRect l="3079" t="21435" r="2927" b="41284"/>
          <a:stretch>
            <a:fillRect/>
          </a:stretch>
        </p:blipFill>
        <p:spPr>
          <a:xfrm>
            <a:off x="965466" y="835920"/>
            <a:ext cx="5681396" cy="2262330"/>
          </a:xfrm>
          <a:prstGeom prst="rect">
            <a:avLst/>
          </a:prstGeom>
        </p:spPr>
      </p:pic>
      <p:sp>
        <p:nvSpPr>
          <p:cNvPr id="9" name="テキスト ボックス 8">
            <a:extLst>
              <a:ext uri="{FF2B5EF4-FFF2-40B4-BE49-F238E27FC236}">
                <a16:creationId xmlns:a16="http://schemas.microsoft.com/office/drawing/2014/main" id="{DD4CBB86-5077-9B7B-1A11-B383CD9F9CE2}"/>
              </a:ext>
            </a:extLst>
          </p:cNvPr>
          <p:cNvSpPr txBox="1"/>
          <p:nvPr/>
        </p:nvSpPr>
        <p:spPr>
          <a:xfrm>
            <a:off x="4514850" y="9829"/>
            <a:ext cx="2414444"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事業主向け情報ダウンロード一覧</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E43973FD-0485-9F1B-0713-5814CF58D2F2}"/>
              </a:ext>
            </a:extLst>
          </p:cNvPr>
          <p:cNvSpPr/>
          <p:nvPr/>
        </p:nvSpPr>
        <p:spPr>
          <a:xfrm>
            <a:off x="501650" y="399449"/>
            <a:ext cx="5854700" cy="41374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②ダウンロードしたい決定通知（帳票）を選択し「ダウンロード」をクリック</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p:txBody>
      </p:sp>
      <p:sp>
        <p:nvSpPr>
          <p:cNvPr id="56" name="Footer Placeholder 4">
            <a:extLst>
              <a:ext uri="{FF2B5EF4-FFF2-40B4-BE49-F238E27FC236}">
                <a16:creationId xmlns:a16="http://schemas.microsoft.com/office/drawing/2014/main" id="{296C56D4-63D9-D72D-5E8D-43C7EF1E4F61}"/>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7</a:t>
            </a:fld>
            <a:endParaRPr lang="en-US" dirty="0"/>
          </a:p>
        </p:txBody>
      </p:sp>
      <p:sp>
        <p:nvSpPr>
          <p:cNvPr id="14" name="楕円 13">
            <a:extLst>
              <a:ext uri="{FF2B5EF4-FFF2-40B4-BE49-F238E27FC236}">
                <a16:creationId xmlns:a16="http://schemas.microsoft.com/office/drawing/2014/main" id="{22FBB007-BF3B-94D6-C820-002F88AEEBAE}"/>
              </a:ext>
            </a:extLst>
          </p:cNvPr>
          <p:cNvSpPr/>
          <p:nvPr/>
        </p:nvSpPr>
        <p:spPr>
          <a:xfrm>
            <a:off x="993756" y="2503176"/>
            <a:ext cx="227005" cy="180000"/>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6DE448A8-A007-E60D-365D-75C231728583}"/>
              </a:ext>
            </a:extLst>
          </p:cNvPr>
          <p:cNvSpPr txBox="1"/>
          <p:nvPr/>
        </p:nvSpPr>
        <p:spPr>
          <a:xfrm>
            <a:off x="735846" y="2131979"/>
            <a:ext cx="2319866"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①　ダウンロードしたい通知を選択</a:t>
            </a:r>
          </a:p>
        </p:txBody>
      </p:sp>
      <p:sp>
        <p:nvSpPr>
          <p:cNvPr id="24" name="テキスト ボックス 23">
            <a:extLst>
              <a:ext uri="{FF2B5EF4-FFF2-40B4-BE49-F238E27FC236}">
                <a16:creationId xmlns:a16="http://schemas.microsoft.com/office/drawing/2014/main" id="{E0363D5A-FECA-6A80-16E2-BA042A1F4E94}"/>
              </a:ext>
            </a:extLst>
          </p:cNvPr>
          <p:cNvSpPr txBox="1"/>
          <p:nvPr/>
        </p:nvSpPr>
        <p:spPr>
          <a:xfrm>
            <a:off x="4963255" y="1516505"/>
            <a:ext cx="1659429" cy="261610"/>
          </a:xfrm>
          <a:prstGeom prst="rect">
            <a:avLst/>
          </a:prstGeom>
          <a:solidFill>
            <a:srgbClr val="FF5050"/>
          </a:solidFill>
        </p:spPr>
        <p:txBody>
          <a:bodyPr wrap="none" rtlCol="0">
            <a:spAutoFit/>
          </a:bodyPr>
          <a:lstStyle/>
          <a:p>
            <a:r>
              <a:rPr kumimoji="1" lang="ja-JP" altLang="en-US" sz="1100" b="1" dirty="0">
                <a:solidFill>
                  <a:schemeClr val="bg1"/>
                </a:solidFill>
                <a:latin typeface="BIZ UDPゴシック" panose="020B0400000000000000" pitchFamily="50" charset="-128"/>
                <a:ea typeface="BIZ UDPゴシック" panose="020B0400000000000000" pitchFamily="50" charset="-128"/>
              </a:rPr>
              <a:t>②　</a:t>
            </a:r>
            <a:r>
              <a:rPr kumimoji="1" lang="ja-JP" altLang="en-US" sz="800" b="1" dirty="0">
                <a:solidFill>
                  <a:schemeClr val="bg1"/>
                </a:solidFill>
                <a:latin typeface="BIZ UDPゴシック" panose="020B0400000000000000" pitchFamily="50" charset="-128"/>
                <a:ea typeface="BIZ UDPゴシック" panose="020B0400000000000000" pitchFamily="50" charset="-128"/>
              </a:rPr>
              <a:t>クリックでダウンロード開始</a:t>
            </a:r>
            <a:endParaRPr kumimoji="1" lang="ja-JP" altLang="en-US" sz="1100" b="1" dirty="0">
              <a:solidFill>
                <a:schemeClr val="bg1"/>
              </a:solidFill>
              <a:latin typeface="BIZ UDPゴシック" panose="020B0400000000000000" pitchFamily="50" charset="-128"/>
              <a:ea typeface="BIZ UDPゴシック" panose="020B0400000000000000" pitchFamily="50" charset="-128"/>
            </a:endParaRPr>
          </a:p>
        </p:txBody>
      </p:sp>
      <p:sp>
        <p:nvSpPr>
          <p:cNvPr id="27" name="正方形/長方形 26">
            <a:extLst>
              <a:ext uri="{FF2B5EF4-FFF2-40B4-BE49-F238E27FC236}">
                <a16:creationId xmlns:a16="http://schemas.microsoft.com/office/drawing/2014/main" id="{7F2745BB-2457-34E0-EF38-ACAC6331EA12}"/>
              </a:ext>
            </a:extLst>
          </p:cNvPr>
          <p:cNvSpPr/>
          <p:nvPr/>
        </p:nvSpPr>
        <p:spPr>
          <a:xfrm>
            <a:off x="501650" y="3340294"/>
            <a:ext cx="5283442" cy="524765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t"/>
          <a:lstStyle/>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③選択した決定通知書がダウンロードされます</a:t>
            </a:r>
            <a:endParaRPr lang="en-US" altLang="ja-JP" sz="14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r>
              <a:rPr lang="ja-JP" altLang="en-US" sz="1100" dirty="0">
                <a:solidFill>
                  <a:schemeClr val="tx1"/>
                </a:solidFill>
                <a:latin typeface="UD Digi Kyokasho NK-R" panose="02020400000000000000" pitchFamily="18" charset="-128"/>
                <a:ea typeface="UD Digi Kyokasho NK-R" panose="02020400000000000000" pitchFamily="18" charset="-128"/>
              </a:rPr>
              <a:t>　　　基本パソコン内の「ダウンロード」のフォルダに保存されます</a:t>
            </a: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r>
              <a:rPr lang="ja-JP" altLang="en-US" sz="1400" dirty="0">
                <a:solidFill>
                  <a:schemeClr val="tx1"/>
                </a:solidFill>
                <a:latin typeface="UD Digi Kyokasho NK-R" panose="02020400000000000000" pitchFamily="18" charset="-128"/>
                <a:ea typeface="UD Digi Kyokasho NK-R" panose="02020400000000000000" pitchFamily="18" charset="-128"/>
              </a:rPr>
              <a:t>　ダウンロード完了後、一覧のダウンロード日時が更新されます</a:t>
            </a: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a:p>
            <a:pPr lvl="0" defTabSz="914400" eaLnBrk="0" fontAlgn="base" hangingPunct="0">
              <a:spcBef>
                <a:spcPct val="0"/>
              </a:spcBef>
              <a:spcAft>
                <a:spcPct val="0"/>
              </a:spcAft>
            </a:pPr>
            <a:endParaRPr lang="en-US" altLang="ja-JP" sz="1100" dirty="0">
              <a:solidFill>
                <a:schemeClr val="tx1"/>
              </a:solidFill>
              <a:latin typeface="UD Digi Kyokasho NK-R" panose="02020400000000000000" pitchFamily="18" charset="-128"/>
              <a:ea typeface="UD Digi Kyokasho NK-R" panose="02020400000000000000" pitchFamily="18" charset="-128"/>
            </a:endParaRPr>
          </a:p>
        </p:txBody>
      </p:sp>
      <p:pic>
        <p:nvPicPr>
          <p:cNvPr id="36" name="図 35">
            <a:extLst>
              <a:ext uri="{FF2B5EF4-FFF2-40B4-BE49-F238E27FC236}">
                <a16:creationId xmlns:a16="http://schemas.microsoft.com/office/drawing/2014/main" id="{19723CFE-F768-88DA-4A30-C003808D1C8F}"/>
              </a:ext>
            </a:extLst>
          </p:cNvPr>
          <p:cNvPicPr>
            <a:picLocks noChangeAspect="1"/>
          </p:cNvPicPr>
          <p:nvPr/>
        </p:nvPicPr>
        <p:blipFill>
          <a:blip r:embed="rId3"/>
          <a:stretch>
            <a:fillRect/>
          </a:stretch>
        </p:blipFill>
        <p:spPr>
          <a:xfrm>
            <a:off x="838201" y="3824743"/>
            <a:ext cx="5283442" cy="1490431"/>
          </a:xfrm>
          <a:prstGeom prst="rect">
            <a:avLst/>
          </a:prstGeom>
        </p:spPr>
      </p:pic>
      <p:pic>
        <p:nvPicPr>
          <p:cNvPr id="37" name="図 36">
            <a:extLst>
              <a:ext uri="{FF2B5EF4-FFF2-40B4-BE49-F238E27FC236}">
                <a16:creationId xmlns:a16="http://schemas.microsoft.com/office/drawing/2014/main" id="{2DE7EA64-813F-AFAF-6D9A-D00EB4B909D9}"/>
              </a:ext>
            </a:extLst>
          </p:cNvPr>
          <p:cNvPicPr>
            <a:picLocks noChangeAspect="1"/>
          </p:cNvPicPr>
          <p:nvPr/>
        </p:nvPicPr>
        <p:blipFill>
          <a:blip r:embed="rId2"/>
          <a:srcRect l="3079" t="43839" r="2927" b="45289"/>
          <a:stretch>
            <a:fillRect/>
          </a:stretch>
        </p:blipFill>
        <p:spPr>
          <a:xfrm>
            <a:off x="746111" y="8076433"/>
            <a:ext cx="5681396" cy="659732"/>
          </a:xfrm>
          <a:prstGeom prst="rect">
            <a:avLst/>
          </a:prstGeom>
        </p:spPr>
      </p:pic>
      <p:pic>
        <p:nvPicPr>
          <p:cNvPr id="43" name="図 42">
            <a:extLst>
              <a:ext uri="{FF2B5EF4-FFF2-40B4-BE49-F238E27FC236}">
                <a16:creationId xmlns:a16="http://schemas.microsoft.com/office/drawing/2014/main" id="{9DC91B38-8226-1730-EF6B-3018DB36D603}"/>
              </a:ext>
            </a:extLst>
          </p:cNvPr>
          <p:cNvPicPr>
            <a:picLocks noChangeAspect="1"/>
          </p:cNvPicPr>
          <p:nvPr/>
        </p:nvPicPr>
        <p:blipFill>
          <a:blip r:embed="rId4"/>
          <a:stretch>
            <a:fillRect/>
          </a:stretch>
        </p:blipFill>
        <p:spPr>
          <a:xfrm>
            <a:off x="3119406" y="5282744"/>
            <a:ext cx="3236944" cy="21650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4" name="テキスト ボックス 43">
            <a:extLst>
              <a:ext uri="{FF2B5EF4-FFF2-40B4-BE49-F238E27FC236}">
                <a16:creationId xmlns:a16="http://schemas.microsoft.com/office/drawing/2014/main" id="{9FDA86E0-649E-E750-B526-D5A385646948}"/>
              </a:ext>
            </a:extLst>
          </p:cNvPr>
          <p:cNvSpPr txBox="1"/>
          <p:nvPr/>
        </p:nvSpPr>
        <p:spPr>
          <a:xfrm>
            <a:off x="3429000" y="5815418"/>
            <a:ext cx="2502608" cy="246221"/>
          </a:xfrm>
          <a:prstGeom prst="rect">
            <a:avLst/>
          </a:prstGeom>
          <a:solidFill>
            <a:srgbClr val="FF5050"/>
          </a:solidFill>
        </p:spPr>
        <p:txBody>
          <a:bodyPr wrap="none" rtlCol="0">
            <a:spAutoFit/>
          </a:bodyPr>
          <a:lstStyle/>
          <a:p>
            <a:r>
              <a:rPr kumimoji="1" lang="en-US" altLang="ja-JP" sz="1000" b="1" dirty="0">
                <a:solidFill>
                  <a:schemeClr val="bg1"/>
                </a:solidFill>
                <a:latin typeface="BIZ UDPゴシック" panose="020B0400000000000000" pitchFamily="50" charset="-128"/>
                <a:ea typeface="BIZ UDPゴシック" panose="020B0400000000000000" pitchFamily="50" charset="-128"/>
              </a:rPr>
              <a:t>PDF</a:t>
            </a:r>
            <a:r>
              <a:rPr kumimoji="1" lang="ja-JP" altLang="en-US" sz="1000" b="1" dirty="0">
                <a:solidFill>
                  <a:schemeClr val="bg1"/>
                </a:solidFill>
                <a:latin typeface="BIZ UDPゴシック" panose="020B0400000000000000" pitchFamily="50" charset="-128"/>
                <a:ea typeface="BIZ UDPゴシック" panose="020B0400000000000000" pitchFamily="50" charset="-128"/>
              </a:rPr>
              <a:t>データの決定通知書が閲覧できます</a:t>
            </a:r>
          </a:p>
        </p:txBody>
      </p:sp>
      <p:sp>
        <p:nvSpPr>
          <p:cNvPr id="45" name="矢印: 上向き折線 44">
            <a:extLst>
              <a:ext uri="{FF2B5EF4-FFF2-40B4-BE49-F238E27FC236}">
                <a16:creationId xmlns:a16="http://schemas.microsoft.com/office/drawing/2014/main" id="{D0D9DD49-2684-6D47-D8C5-840762F11139}"/>
              </a:ext>
            </a:extLst>
          </p:cNvPr>
          <p:cNvSpPr/>
          <p:nvPr/>
        </p:nvSpPr>
        <p:spPr>
          <a:xfrm rot="5400000">
            <a:off x="1975467" y="5000837"/>
            <a:ext cx="735365" cy="1123162"/>
          </a:xfrm>
          <a:prstGeom prst="bentUpArrow">
            <a:avLst/>
          </a:prstGeom>
          <a:gradFill flip="none" rotWithShape="1">
            <a:lin ang="135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endParaRPr kumimoji="1" lang="ja-JP" altLang="en-US"/>
          </a:p>
        </p:txBody>
      </p:sp>
      <p:pic>
        <p:nvPicPr>
          <p:cNvPr id="48" name="図 47">
            <a:extLst>
              <a:ext uri="{FF2B5EF4-FFF2-40B4-BE49-F238E27FC236}">
                <a16:creationId xmlns:a16="http://schemas.microsoft.com/office/drawing/2014/main" id="{F1B05894-193F-0C89-9068-C821E3B2468F}"/>
              </a:ext>
            </a:extLst>
          </p:cNvPr>
          <p:cNvPicPr>
            <a:picLocks noChangeAspect="1"/>
          </p:cNvPicPr>
          <p:nvPr/>
        </p:nvPicPr>
        <p:blipFill>
          <a:blip r:embed="rId5"/>
          <a:srcRect l="2583" t="44346" r="3235" b="45730"/>
          <a:stretch>
            <a:fillRect/>
          </a:stretch>
        </p:blipFill>
        <p:spPr>
          <a:xfrm>
            <a:off x="694046" y="8853696"/>
            <a:ext cx="5725804" cy="605716"/>
          </a:xfrm>
          <a:prstGeom prst="rect">
            <a:avLst/>
          </a:prstGeom>
        </p:spPr>
      </p:pic>
      <p:sp>
        <p:nvSpPr>
          <p:cNvPr id="49" name="楕円 48">
            <a:extLst>
              <a:ext uri="{FF2B5EF4-FFF2-40B4-BE49-F238E27FC236}">
                <a16:creationId xmlns:a16="http://schemas.microsoft.com/office/drawing/2014/main" id="{59F543FB-5CF6-AA87-F01F-52C0167B1669}"/>
              </a:ext>
            </a:extLst>
          </p:cNvPr>
          <p:cNvSpPr/>
          <p:nvPr/>
        </p:nvSpPr>
        <p:spPr>
          <a:xfrm>
            <a:off x="3525253" y="8374154"/>
            <a:ext cx="494032" cy="294331"/>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0" name="楕円 49">
            <a:extLst>
              <a:ext uri="{FF2B5EF4-FFF2-40B4-BE49-F238E27FC236}">
                <a16:creationId xmlns:a16="http://schemas.microsoft.com/office/drawing/2014/main" id="{FD53300E-59DC-2895-5BBE-30AD37AC5D64}"/>
              </a:ext>
            </a:extLst>
          </p:cNvPr>
          <p:cNvSpPr/>
          <p:nvPr/>
        </p:nvSpPr>
        <p:spPr>
          <a:xfrm>
            <a:off x="3525253" y="9114986"/>
            <a:ext cx="494032" cy="294331"/>
          </a:xfrm>
          <a:prstGeom prst="ellipse">
            <a:avLst/>
          </a:prstGeom>
          <a:noFill/>
          <a:ln w="28575">
            <a:solidFill>
              <a:srgbClr val="FF5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52" name="直線矢印コネクタ 51">
            <a:extLst>
              <a:ext uri="{FF2B5EF4-FFF2-40B4-BE49-F238E27FC236}">
                <a16:creationId xmlns:a16="http://schemas.microsoft.com/office/drawing/2014/main" id="{65A2BB98-C8CD-7BB8-6E5F-E4064AC8F1AA}"/>
              </a:ext>
            </a:extLst>
          </p:cNvPr>
          <p:cNvCxnSpPr>
            <a:cxnSpLocks/>
          </p:cNvCxnSpPr>
          <p:nvPr/>
        </p:nvCxnSpPr>
        <p:spPr>
          <a:xfrm>
            <a:off x="3754590" y="8705485"/>
            <a:ext cx="0" cy="344549"/>
          </a:xfrm>
          <a:prstGeom prst="straightConnector1">
            <a:avLst/>
          </a:prstGeom>
          <a:ln w="57150">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2" name="四角形: 角を丸くする 1">
            <a:extLst>
              <a:ext uri="{FF2B5EF4-FFF2-40B4-BE49-F238E27FC236}">
                <a16:creationId xmlns:a16="http://schemas.microsoft.com/office/drawing/2014/main" id="{EB94C514-130E-BC05-3FC8-55ACF43C5A12}"/>
              </a:ext>
            </a:extLst>
          </p:cNvPr>
          <p:cNvSpPr/>
          <p:nvPr/>
        </p:nvSpPr>
        <p:spPr>
          <a:xfrm>
            <a:off x="1665005" y="4823580"/>
            <a:ext cx="3034043" cy="282309"/>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131B7227-527D-7D55-777B-F203BBB1EA1B}"/>
              </a:ext>
            </a:extLst>
          </p:cNvPr>
          <p:cNvSpPr/>
          <p:nvPr/>
        </p:nvSpPr>
        <p:spPr>
          <a:xfrm>
            <a:off x="5467294" y="1815590"/>
            <a:ext cx="1179568" cy="261610"/>
          </a:xfrm>
          <a:prstGeom prst="roundRect">
            <a:avLst>
              <a:gd name="adj" fmla="val 6342"/>
            </a:avLst>
          </a:prstGeom>
          <a:noFill/>
          <a:ln w="31750">
            <a:solidFill>
              <a:srgbClr val="FF481D"/>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81809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4B64F880-8B4D-4E03-BA11-A18EEFC1D572}"/>
              </a:ext>
            </a:extLst>
          </p:cNvPr>
          <p:cNvSpPr txBox="1"/>
          <p:nvPr/>
        </p:nvSpPr>
        <p:spPr>
          <a:xfrm>
            <a:off x="211138" y="323110"/>
            <a:ext cx="4325223" cy="2154436"/>
          </a:xfrm>
          <a:prstGeom prst="rect">
            <a:avLst/>
          </a:prstGeom>
          <a:noFill/>
        </p:spPr>
        <p:txBody>
          <a:bodyPr wrap="none" rtlCol="0">
            <a:spAutoFit/>
          </a:bodyPr>
          <a:lstStyle/>
          <a:p>
            <a:r>
              <a:rPr lang="ja-JP" altLang="en-US" sz="2400" dirty="0">
                <a:solidFill>
                  <a:srgbClr val="0070C0"/>
                </a:solidFill>
                <a:latin typeface="BIZ UDPゴシック" panose="020B0400000000000000" pitchFamily="50" charset="-128"/>
                <a:ea typeface="BIZ UDPゴシック" panose="020B0400000000000000" pitchFamily="50" charset="-128"/>
              </a:rPr>
              <a:t>●電子媒体届出書アップロード</a:t>
            </a:r>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lang="ja-JP" altLang="en-US" sz="2400" dirty="0">
                <a:solidFill>
                  <a:srgbClr val="0070C0"/>
                </a:solidFill>
                <a:latin typeface="BIZ UDPゴシック" panose="020B0400000000000000" pitchFamily="50" charset="-128"/>
                <a:ea typeface="BIZ UDPゴシック" panose="020B0400000000000000" pitchFamily="50" charset="-128"/>
              </a:rPr>
              <a:t>　　</a:t>
            </a:r>
            <a:r>
              <a:rPr lang="ja-JP" altLang="en-US" sz="2000" dirty="0">
                <a:highlight>
                  <a:srgbClr val="00FFFF"/>
                </a:highlight>
                <a:latin typeface="BIZ UDPゴシック" panose="020B0400000000000000" pitchFamily="50" charset="-128"/>
                <a:ea typeface="BIZ UDPゴシック" panose="020B0400000000000000" pitchFamily="50" charset="-128"/>
              </a:rPr>
              <a:t>　</a:t>
            </a:r>
            <a:r>
              <a:rPr lang="ja-JP" altLang="en-US" sz="2000" dirty="0">
                <a:latin typeface="BIZ UDPゴシック" panose="020B0400000000000000" pitchFamily="50" charset="-128"/>
                <a:ea typeface="BIZ UDPゴシック" panose="020B0400000000000000" pitchFamily="50" charset="-128"/>
              </a:rPr>
              <a:t>　</a:t>
            </a:r>
            <a:endParaRPr lang="en-US" altLang="ja-JP" sz="2400" dirty="0">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endParaRPr lang="en-US" altLang="ja-JP" sz="2400"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400" dirty="0">
                <a:latin typeface="BIZ UDPゴシック" panose="020B0400000000000000" pitchFamily="50" charset="-128"/>
                <a:ea typeface="BIZ UDPゴシック" panose="020B0400000000000000" pitchFamily="50" charset="-128"/>
              </a:rPr>
              <a:t>　</a:t>
            </a:r>
          </a:p>
        </p:txBody>
      </p:sp>
      <p:sp>
        <p:nvSpPr>
          <p:cNvPr id="5" name="テキスト ボックス 4">
            <a:extLst>
              <a:ext uri="{FF2B5EF4-FFF2-40B4-BE49-F238E27FC236}">
                <a16:creationId xmlns:a16="http://schemas.microsoft.com/office/drawing/2014/main" id="{A9ACAC1D-99BA-0D2B-7B43-408134EAC3A8}"/>
              </a:ext>
            </a:extLst>
          </p:cNvPr>
          <p:cNvSpPr txBox="1"/>
          <p:nvPr/>
        </p:nvSpPr>
        <p:spPr>
          <a:xfrm>
            <a:off x="507352" y="800789"/>
            <a:ext cx="4870764" cy="369332"/>
          </a:xfrm>
          <a:prstGeom prst="rect">
            <a:avLst/>
          </a:prstGeom>
          <a:solidFill>
            <a:srgbClr val="C00000"/>
          </a:solidFill>
        </p:spPr>
        <p:txBody>
          <a:bodyPr wrap="square" rtlCol="0">
            <a:spAutoFit/>
          </a:bodyPr>
          <a:lstStyle/>
          <a:p>
            <a:r>
              <a:rPr lang="ja-JP" altLang="en-US" dirty="0">
                <a:solidFill>
                  <a:schemeClr val="bg1"/>
                </a:solidFill>
                <a:latin typeface="BIZ UDPゴシック" panose="020B0400000000000000" pitchFamily="50" charset="-128"/>
                <a:ea typeface="BIZ UDPゴシック" panose="020B0400000000000000" pitchFamily="50" charset="-128"/>
              </a:rPr>
              <a:t>・適用関係の届出をオンラインで申請できます</a:t>
            </a:r>
            <a:endParaRPr lang="en-US" altLang="ja-JP" dirty="0">
              <a:solidFill>
                <a:schemeClr val="bg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635950F5-F43F-1631-B203-D9BE12A59FA3}"/>
              </a:ext>
            </a:extLst>
          </p:cNvPr>
          <p:cNvSpPr txBox="1"/>
          <p:nvPr/>
        </p:nvSpPr>
        <p:spPr>
          <a:xfrm>
            <a:off x="232243" y="1237848"/>
            <a:ext cx="2954655" cy="5678478"/>
          </a:xfrm>
          <a:prstGeom prst="rect">
            <a:avLst/>
          </a:prstGeom>
          <a:noFill/>
        </p:spPr>
        <p:txBody>
          <a:bodyPr wrap="none" rtlCol="0">
            <a:spAutoFit/>
          </a:bodyPr>
          <a:lstStyle/>
          <a:p>
            <a:pPr>
              <a:lnSpc>
                <a:spcPct val="150000"/>
              </a:lnSpc>
            </a:pPr>
            <a:r>
              <a:rPr lang="ja-JP" altLang="en-US" sz="2000" b="1" dirty="0">
                <a:latin typeface="BIZ UD明朝 Medium" panose="02020500000000000000" pitchFamily="17" charset="-128"/>
                <a:ea typeface="BIZ UD明朝 Medium" panose="02020500000000000000" pitchFamily="17" charset="-128"/>
              </a:rPr>
              <a:t>≪対応している届出≫</a:t>
            </a:r>
          </a:p>
          <a:p>
            <a:pPr>
              <a:lnSpc>
                <a:spcPct val="150000"/>
              </a:lnSpc>
            </a:pPr>
            <a:r>
              <a:rPr lang="ja-JP" altLang="en-US" sz="2400" b="1" dirty="0">
                <a:latin typeface="BIZ UDゴシック" panose="020B0400000000000000" pitchFamily="49" charset="-128"/>
                <a:ea typeface="BIZ UDゴシック" panose="020B0400000000000000" pitchFamily="49" charset="-128"/>
              </a:rPr>
              <a:t>　・資格取得届</a:t>
            </a:r>
            <a:endParaRPr lang="en-US" altLang="ja-JP" sz="2400" b="1" dirty="0">
              <a:latin typeface="BIZ UDゴシック" panose="020B0400000000000000" pitchFamily="49" charset="-128"/>
              <a:ea typeface="BIZ UDゴシック" panose="020B0400000000000000" pitchFamily="49" charset="-128"/>
            </a:endParaRPr>
          </a:p>
          <a:p>
            <a:pPr>
              <a:lnSpc>
                <a:spcPct val="150000"/>
              </a:lnSpc>
            </a:pPr>
            <a:endParaRPr lang="en-US" altLang="ja-JP" sz="1400" b="1" dirty="0">
              <a:latin typeface="BIZ UDゴシック" panose="020B0400000000000000" pitchFamily="49" charset="-128"/>
              <a:ea typeface="BIZ UDゴシック" panose="020B0400000000000000" pitchFamily="49" charset="-128"/>
            </a:endParaRPr>
          </a:p>
          <a:p>
            <a:pPr>
              <a:lnSpc>
                <a:spcPct val="150000"/>
              </a:lnSpc>
            </a:pPr>
            <a:r>
              <a:rPr lang="ja-JP" altLang="en-US" sz="2400" b="1" dirty="0">
                <a:latin typeface="BIZ UDゴシック" panose="020B0400000000000000" pitchFamily="49" charset="-128"/>
                <a:ea typeface="BIZ UDゴシック" panose="020B0400000000000000" pitchFamily="49" charset="-128"/>
              </a:rPr>
              <a:t>　・資格喪失届</a:t>
            </a:r>
            <a:endParaRPr lang="en-US" altLang="ja-JP" sz="2400" b="1" dirty="0">
              <a:latin typeface="BIZ UDゴシック" panose="020B0400000000000000" pitchFamily="49" charset="-128"/>
              <a:ea typeface="BIZ UDゴシック" panose="020B0400000000000000" pitchFamily="49" charset="-128"/>
            </a:endParaRPr>
          </a:p>
          <a:p>
            <a:pPr>
              <a:lnSpc>
                <a:spcPct val="150000"/>
              </a:lnSpc>
            </a:pPr>
            <a:endParaRPr lang="en-US" altLang="ja-JP" sz="1400" b="1" dirty="0">
              <a:latin typeface="BIZ UDゴシック" panose="020B0400000000000000" pitchFamily="49" charset="-128"/>
              <a:ea typeface="BIZ UDゴシック" panose="020B0400000000000000" pitchFamily="49" charset="-128"/>
            </a:endParaRPr>
          </a:p>
          <a:p>
            <a:pPr>
              <a:lnSpc>
                <a:spcPct val="150000"/>
              </a:lnSpc>
            </a:pPr>
            <a:r>
              <a:rPr lang="ja-JP" altLang="en-US" sz="2400" b="1" dirty="0">
                <a:latin typeface="BIZ UDゴシック" panose="020B0400000000000000" pitchFamily="49" charset="-128"/>
                <a:ea typeface="BIZ UDゴシック" panose="020B0400000000000000" pitchFamily="49" charset="-128"/>
              </a:rPr>
              <a:t>　・月額変更届</a:t>
            </a:r>
            <a:endParaRPr lang="en-US" altLang="ja-JP" sz="2400" b="1" dirty="0">
              <a:latin typeface="BIZ UDゴシック" panose="020B0400000000000000" pitchFamily="49" charset="-128"/>
              <a:ea typeface="BIZ UDゴシック" panose="020B0400000000000000" pitchFamily="49" charset="-128"/>
            </a:endParaRPr>
          </a:p>
          <a:p>
            <a:pPr>
              <a:lnSpc>
                <a:spcPct val="150000"/>
              </a:lnSpc>
            </a:pPr>
            <a:endParaRPr lang="en-US" altLang="ja-JP" sz="2400" b="1" dirty="0">
              <a:latin typeface="BIZ UDゴシック" panose="020B0400000000000000" pitchFamily="49" charset="-128"/>
              <a:ea typeface="BIZ UDゴシック" panose="020B0400000000000000" pitchFamily="49" charset="-128"/>
            </a:endParaRPr>
          </a:p>
          <a:p>
            <a:pPr>
              <a:lnSpc>
                <a:spcPct val="150000"/>
              </a:lnSpc>
            </a:pPr>
            <a:endParaRPr lang="en-US" altLang="ja-JP" sz="2400" b="1" dirty="0">
              <a:latin typeface="BIZ UDゴシック" panose="020B0400000000000000" pitchFamily="49" charset="-128"/>
              <a:ea typeface="BIZ UDゴシック" panose="020B0400000000000000" pitchFamily="49" charset="-128"/>
            </a:endParaRPr>
          </a:p>
          <a:p>
            <a:pPr>
              <a:lnSpc>
                <a:spcPct val="150000"/>
              </a:lnSpc>
            </a:pPr>
            <a:r>
              <a:rPr lang="ja-JP" altLang="en-US" sz="2400" b="1" dirty="0">
                <a:latin typeface="BIZ UDゴシック" panose="020B0400000000000000" pitchFamily="49" charset="-128"/>
                <a:ea typeface="BIZ UDゴシック" panose="020B0400000000000000" pitchFamily="49" charset="-128"/>
              </a:rPr>
              <a:t>　・賞与支払届　</a:t>
            </a:r>
            <a:endParaRPr lang="en-US" altLang="ja-JP" sz="2400" b="1" dirty="0">
              <a:latin typeface="BIZ UDゴシック" panose="020B0400000000000000" pitchFamily="49" charset="-128"/>
              <a:ea typeface="BIZ UDゴシック" panose="020B0400000000000000" pitchFamily="49" charset="-128"/>
            </a:endParaRPr>
          </a:p>
          <a:p>
            <a:pPr>
              <a:lnSpc>
                <a:spcPct val="150000"/>
              </a:lnSpc>
            </a:pPr>
            <a:endParaRPr lang="en-US" altLang="ja-JP" sz="1400" b="1" dirty="0">
              <a:latin typeface="BIZ UDゴシック" panose="020B0400000000000000" pitchFamily="49" charset="-128"/>
              <a:ea typeface="BIZ UDゴシック" panose="020B0400000000000000" pitchFamily="49" charset="-128"/>
            </a:endParaRPr>
          </a:p>
          <a:p>
            <a:pPr>
              <a:lnSpc>
                <a:spcPct val="150000"/>
              </a:lnSpc>
            </a:pPr>
            <a:r>
              <a:rPr lang="ja-JP" altLang="en-US" sz="2400" b="1" dirty="0">
                <a:latin typeface="BIZ UDゴシック" panose="020B0400000000000000" pitchFamily="49" charset="-128"/>
                <a:ea typeface="BIZ UDゴシック" panose="020B0400000000000000" pitchFamily="49" charset="-128"/>
              </a:rPr>
              <a:t>　・被扶養者異動届</a:t>
            </a:r>
            <a:endParaRPr lang="en-US" altLang="ja-JP" sz="600" b="1" dirty="0">
              <a:solidFill>
                <a:srgbClr val="FF0000"/>
              </a:solidFill>
              <a:latin typeface="BIZ UDゴシック" panose="020B0400000000000000" pitchFamily="49" charset="-128"/>
              <a:ea typeface="BIZ UDゴシック" panose="020B0400000000000000" pitchFamily="49" charset="-128"/>
            </a:endParaRPr>
          </a:p>
          <a:p>
            <a:r>
              <a:rPr lang="ja-JP" altLang="en-US" sz="600" b="1" dirty="0">
                <a:latin typeface="BIZ UDゴシック" panose="020B0400000000000000" pitchFamily="49" charset="-128"/>
                <a:ea typeface="BIZ UDゴシック" panose="020B0400000000000000" pitchFamily="49" charset="-128"/>
              </a:rPr>
              <a:t>　</a:t>
            </a:r>
            <a:endParaRPr lang="en-US" altLang="ja-JP" sz="600" b="1" dirty="0">
              <a:latin typeface="BIZ UDゴシック" panose="020B0400000000000000" pitchFamily="49" charset="-128"/>
              <a:ea typeface="BIZ UDゴシック" panose="020B0400000000000000" pitchFamily="49" charset="-128"/>
            </a:endParaRPr>
          </a:p>
        </p:txBody>
      </p:sp>
      <p:sp>
        <p:nvSpPr>
          <p:cNvPr id="21" name="Footer Placeholder 4">
            <a:extLst>
              <a:ext uri="{FF2B5EF4-FFF2-40B4-BE49-F238E27FC236}">
                <a16:creationId xmlns:a16="http://schemas.microsoft.com/office/drawing/2014/main" id="{895025D6-2F08-E344-DC84-064A9B5554A3}"/>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8</a:t>
            </a:fld>
            <a:endParaRPr lang="en-US" dirty="0"/>
          </a:p>
        </p:txBody>
      </p:sp>
      <p:sp>
        <p:nvSpPr>
          <p:cNvPr id="2" name="テキスト ボックス 1">
            <a:extLst>
              <a:ext uri="{FF2B5EF4-FFF2-40B4-BE49-F238E27FC236}">
                <a16:creationId xmlns:a16="http://schemas.microsoft.com/office/drawing/2014/main" id="{311DDA5D-377C-573A-FE26-104FFC5D151D}"/>
              </a:ext>
            </a:extLst>
          </p:cNvPr>
          <p:cNvSpPr txBox="1"/>
          <p:nvPr/>
        </p:nvSpPr>
        <p:spPr>
          <a:xfrm>
            <a:off x="163514" y="7259010"/>
            <a:ext cx="6530972" cy="2302169"/>
          </a:xfrm>
          <a:prstGeom prst="rect">
            <a:avLst/>
          </a:prstGeom>
          <a:noFill/>
          <a:ln w="38100">
            <a:solidFill>
              <a:srgbClr val="C00000"/>
            </a:solidFill>
          </a:ln>
        </p:spPr>
        <p:txBody>
          <a:bodyPr wrap="square" rtlCol="0">
            <a:spAutoFit/>
          </a:bodyPr>
          <a:lstStyle/>
          <a:p>
            <a:pPr>
              <a:lnSpc>
                <a:spcPct val="150000"/>
              </a:lnSpc>
            </a:pPr>
            <a:r>
              <a:rPr lang="en-US" altLang="ja-JP" sz="1600" b="1" dirty="0">
                <a:solidFill>
                  <a:srgbClr val="FF0000"/>
                </a:solidFill>
                <a:latin typeface="UD デジタル 教科書体 NK" panose="02020400000000000000" pitchFamily="18" charset="-128"/>
                <a:ea typeface="UD デジタル 教科書体 NK" panose="02020400000000000000" pitchFamily="18" charset="-128"/>
              </a:rPr>
              <a:t>【</a:t>
            </a:r>
            <a:r>
              <a:rPr lang="ja-JP" altLang="en-US" sz="1600" b="1" dirty="0">
                <a:solidFill>
                  <a:srgbClr val="FF0000"/>
                </a:solidFill>
                <a:latin typeface="UD デジタル 教科書体 NK" panose="02020400000000000000" pitchFamily="18" charset="-128"/>
                <a:ea typeface="UD デジタル 教科書体 NK" panose="02020400000000000000" pitchFamily="18" charset="-128"/>
              </a:rPr>
              <a:t>注意事項</a:t>
            </a:r>
            <a:r>
              <a:rPr lang="en-US" altLang="ja-JP" sz="1600" b="1" dirty="0">
                <a:solidFill>
                  <a:srgbClr val="FF0000"/>
                </a:solidFill>
                <a:latin typeface="UD デジタル 教科書体 NK" panose="02020400000000000000" pitchFamily="18" charset="-128"/>
                <a:ea typeface="UD デジタル 教科書体 NK" panose="02020400000000000000" pitchFamily="18" charset="-128"/>
              </a:rPr>
              <a:t>】</a:t>
            </a:r>
          </a:p>
          <a:p>
            <a:pPr>
              <a:lnSpc>
                <a:spcPct val="150000"/>
              </a:lnSpc>
            </a:pPr>
            <a:r>
              <a:rPr lang="en-US" altLang="ja-JP" sz="1400" dirty="0">
                <a:latin typeface="UD デジタル 教科書体 NK" panose="02020400000000000000" pitchFamily="18" charset="-128"/>
                <a:ea typeface="UD デジタル 教科書体 NK" panose="02020400000000000000" pitchFamily="18" charset="-128"/>
              </a:rPr>
              <a:t>※</a:t>
            </a:r>
            <a:r>
              <a:rPr lang="ja-JP" altLang="en-US" sz="1400" b="1" dirty="0">
                <a:latin typeface="UD デジタル 教科書体 NK" panose="02020400000000000000" pitchFamily="18" charset="-128"/>
                <a:ea typeface="UD デジタル 教科書体 NK" panose="02020400000000000000" pitchFamily="18" charset="-128"/>
              </a:rPr>
              <a:t>上記以外の届出</a:t>
            </a:r>
            <a:r>
              <a:rPr lang="ja-JP" altLang="en-US" sz="1400" dirty="0">
                <a:latin typeface="UD デジタル 教科書体 NK" panose="02020400000000000000" pitchFamily="18" charset="-128"/>
                <a:ea typeface="UD デジタル 教科書体 NK" panose="02020400000000000000" pitchFamily="18" charset="-128"/>
              </a:rPr>
              <a:t>は、</a:t>
            </a:r>
            <a:r>
              <a:rPr lang="ja-JP" altLang="en-US" sz="1400" dirty="0">
                <a:solidFill>
                  <a:schemeClr val="bg1"/>
                </a:solidFill>
                <a:highlight>
                  <a:srgbClr val="800080"/>
                </a:highlight>
                <a:latin typeface="UD デジタル 教科書体 NK" panose="02020400000000000000" pitchFamily="18" charset="-128"/>
                <a:ea typeface="UD デジタル 教科書体 NK" panose="02020400000000000000" pitchFamily="18" charset="-128"/>
              </a:rPr>
              <a:t>「ファイル共有アップロード」</a:t>
            </a:r>
            <a:r>
              <a:rPr lang="en-US" altLang="ja-JP" sz="1400" dirty="0">
                <a:solidFill>
                  <a:schemeClr val="bg1"/>
                </a:solidFill>
                <a:highlight>
                  <a:srgbClr val="800080"/>
                </a:highlight>
                <a:latin typeface="UD デジタル 教科書体 NK" panose="02020400000000000000" pitchFamily="18" charset="-128"/>
                <a:ea typeface="UD デジタル 教科書体 NK" panose="02020400000000000000" pitchFamily="18" charset="-128"/>
              </a:rPr>
              <a:t> </a:t>
            </a:r>
            <a:r>
              <a:rPr lang="en-US" altLang="ja-JP" sz="1400" dirty="0">
                <a:latin typeface="UD デジタル 教科書体 NK" panose="02020400000000000000" pitchFamily="18" charset="-128"/>
                <a:ea typeface="UD デジタル 教科書体 NK" panose="02020400000000000000" pitchFamily="18" charset="-128"/>
              </a:rPr>
              <a:t>(</a:t>
            </a:r>
            <a:r>
              <a:rPr lang="ja-JP" altLang="en-US" sz="1400" dirty="0">
                <a:latin typeface="UD デジタル 教科書体 NK" panose="02020400000000000000" pitchFamily="18" charset="-128"/>
                <a:ea typeface="UD デジタル 教科書体 NK" panose="02020400000000000000" pitchFamily="18" charset="-128"/>
              </a:rPr>
              <a:t>詳細は</a:t>
            </a:r>
            <a:r>
              <a:rPr lang="en-US" altLang="ja-JP" sz="1400" dirty="0">
                <a:latin typeface="UD デジタル 教科書体 NK" panose="02020400000000000000" pitchFamily="18" charset="-128"/>
                <a:ea typeface="UD デジタル 教科書体 NK" panose="02020400000000000000" pitchFamily="18" charset="-128"/>
              </a:rPr>
              <a:t>18</a:t>
            </a:r>
            <a:r>
              <a:rPr lang="ja-JP" altLang="en-US" sz="1400" dirty="0">
                <a:latin typeface="UD デジタル 教科書体 NK" panose="02020400000000000000" pitchFamily="18" charset="-128"/>
                <a:ea typeface="UD デジタル 教科書体 NK" panose="02020400000000000000" pitchFamily="18" charset="-128"/>
              </a:rPr>
              <a:t>ページ</a:t>
            </a:r>
            <a:r>
              <a:rPr lang="en-US" altLang="ja-JP" sz="1400" dirty="0">
                <a:latin typeface="UD デジタル 教科書体 NK" panose="02020400000000000000" pitchFamily="18" charset="-128"/>
                <a:ea typeface="UD デジタル 教科書体 NK" panose="02020400000000000000" pitchFamily="18" charset="-128"/>
              </a:rPr>
              <a:t>)</a:t>
            </a:r>
            <a:r>
              <a:rPr lang="ja-JP" altLang="en-US" sz="1400" dirty="0">
                <a:latin typeface="UD デジタル 教科書体 NK" panose="02020400000000000000" pitchFamily="18" charset="-128"/>
                <a:ea typeface="UD デジタル 教科書体 NK" panose="02020400000000000000" pitchFamily="18" charset="-128"/>
              </a:rPr>
              <a:t>より</a:t>
            </a:r>
            <a:endParaRPr lang="en-US" altLang="ja-JP" sz="1400" dirty="0">
              <a:latin typeface="UD デジタル 教科書体 NK" panose="02020400000000000000" pitchFamily="18" charset="-128"/>
              <a:ea typeface="UD デジタル 教科書体 NK" panose="02020400000000000000" pitchFamily="18" charset="-128"/>
            </a:endParaRPr>
          </a:p>
          <a:p>
            <a:pPr>
              <a:lnSpc>
                <a:spcPct val="150000"/>
              </a:lnSpc>
            </a:pPr>
            <a:r>
              <a:rPr lang="ja-JP" altLang="en-US" sz="1400" dirty="0">
                <a:latin typeface="UD デジタル 教科書体 NK" panose="02020400000000000000" pitchFamily="18" charset="-128"/>
                <a:ea typeface="UD デジタル 教科書体 NK" panose="02020400000000000000" pitchFamily="18" charset="-128"/>
              </a:rPr>
              <a:t>　　</a:t>
            </a:r>
            <a:r>
              <a:rPr lang="en-US" altLang="ja-JP" sz="1400" dirty="0">
                <a:latin typeface="UD デジタル 教科書体 NK" panose="02020400000000000000" pitchFamily="18" charset="-128"/>
                <a:ea typeface="UD デジタル 教科書体 NK" panose="02020400000000000000" pitchFamily="18" charset="-128"/>
              </a:rPr>
              <a:t>PDF</a:t>
            </a:r>
            <a:r>
              <a:rPr lang="ja-JP" altLang="en-US" sz="1400" dirty="0">
                <a:latin typeface="UD デジタル 教科書体 NK" panose="02020400000000000000" pitchFamily="18" charset="-128"/>
                <a:ea typeface="UD デジタル 教科書体 NK" panose="02020400000000000000" pitchFamily="18" charset="-128"/>
              </a:rPr>
              <a:t>ファイルや</a:t>
            </a:r>
            <a:r>
              <a:rPr lang="en-US" altLang="ja-JP" sz="1400" dirty="0">
                <a:latin typeface="UD デジタル 教科書体 NK" panose="02020400000000000000" pitchFamily="18" charset="-128"/>
                <a:ea typeface="UD デジタル 教科書体 NK" panose="02020400000000000000" pitchFamily="18" charset="-128"/>
              </a:rPr>
              <a:t>Excel</a:t>
            </a:r>
            <a:r>
              <a:rPr lang="ja-JP" altLang="en-US" sz="1400" dirty="0">
                <a:latin typeface="UD デジタル 教科書体 NK" panose="02020400000000000000" pitchFamily="18" charset="-128"/>
                <a:ea typeface="UD デジタル 教科書体 NK" panose="02020400000000000000" pitchFamily="18" charset="-128"/>
              </a:rPr>
              <a:t>ファイル等でアップロードし届出ください。</a:t>
            </a:r>
            <a:endParaRPr lang="en-US" altLang="ja-JP" sz="1400" dirty="0">
              <a:latin typeface="UD デジタル 教科書体 NK" panose="02020400000000000000" pitchFamily="18" charset="-128"/>
              <a:ea typeface="UD デジタル 教科書体 NK" panose="02020400000000000000" pitchFamily="18" charset="-128"/>
            </a:endParaRPr>
          </a:p>
          <a:p>
            <a:pPr>
              <a:lnSpc>
                <a:spcPct val="150000"/>
              </a:lnSpc>
            </a:pPr>
            <a:endParaRPr lang="en-US" altLang="ja-JP" sz="600" dirty="0">
              <a:latin typeface="UD デジタル 教科書体 NK" panose="02020400000000000000" pitchFamily="18" charset="-128"/>
              <a:ea typeface="UD デジタル 教科書体 NK" panose="02020400000000000000" pitchFamily="18" charset="-128"/>
            </a:endParaRPr>
          </a:p>
          <a:p>
            <a:pPr>
              <a:lnSpc>
                <a:spcPct val="150000"/>
              </a:lnSpc>
            </a:pPr>
            <a:r>
              <a:rPr lang="en-US" altLang="ja-JP" sz="1400" dirty="0">
                <a:latin typeface="UD デジタル 教科書体 NK" panose="02020400000000000000" pitchFamily="18" charset="-128"/>
                <a:ea typeface="UD デジタル 教科書体 NK" panose="02020400000000000000" pitchFamily="18" charset="-128"/>
              </a:rPr>
              <a:t>※</a:t>
            </a:r>
            <a:r>
              <a:rPr lang="ja-JP" altLang="en-US" sz="1400" dirty="0">
                <a:latin typeface="UD デジタル 教科書体 NK" panose="02020400000000000000" pitchFamily="18" charset="-128"/>
                <a:ea typeface="UD デジタル 教科書体 NK" panose="02020400000000000000" pitchFamily="18" charset="-128"/>
              </a:rPr>
              <a:t>対応している届出でも次項に記載のアップロードファイルがご用意できない場合は、</a:t>
            </a:r>
            <a:endParaRPr lang="en-US" altLang="ja-JP" sz="1400" dirty="0">
              <a:latin typeface="UD デジタル 教科書体 NK" panose="02020400000000000000" pitchFamily="18" charset="-128"/>
              <a:ea typeface="UD デジタル 教科書体 NK" panose="02020400000000000000" pitchFamily="18" charset="-128"/>
            </a:endParaRPr>
          </a:p>
          <a:p>
            <a:pPr>
              <a:lnSpc>
                <a:spcPct val="150000"/>
              </a:lnSpc>
            </a:pPr>
            <a:r>
              <a:rPr lang="ja-JP" altLang="en-US" sz="1400" dirty="0">
                <a:latin typeface="UD デジタル 教科書体 NK" panose="02020400000000000000" pitchFamily="18" charset="-128"/>
                <a:ea typeface="UD デジタル 教科書体 NK" panose="02020400000000000000" pitchFamily="18" charset="-128"/>
              </a:rPr>
              <a:t>　　「ファイル共有アップロード」より</a:t>
            </a:r>
            <a:r>
              <a:rPr lang="en-US" altLang="ja-JP" sz="1400" dirty="0">
                <a:latin typeface="UD デジタル 教科書体 NK" panose="02020400000000000000" pitchFamily="18" charset="-128"/>
                <a:ea typeface="UD デジタル 教科書体 NK" panose="02020400000000000000" pitchFamily="18" charset="-128"/>
              </a:rPr>
              <a:t>PDF</a:t>
            </a:r>
            <a:r>
              <a:rPr lang="ja-JP" altLang="en-US" sz="1400" dirty="0">
                <a:latin typeface="UD デジタル 教科書体 NK" panose="02020400000000000000" pitchFamily="18" charset="-128"/>
                <a:ea typeface="UD デジタル 教科書体 NK" panose="02020400000000000000" pitchFamily="18" charset="-128"/>
              </a:rPr>
              <a:t>ファイルや</a:t>
            </a:r>
            <a:r>
              <a:rPr lang="en-US" altLang="ja-JP" sz="1400" dirty="0">
                <a:latin typeface="UD デジタル 教科書体 NK" panose="02020400000000000000" pitchFamily="18" charset="-128"/>
                <a:ea typeface="UD デジタル 教科書体 NK" panose="02020400000000000000" pitchFamily="18" charset="-128"/>
              </a:rPr>
              <a:t>Excel</a:t>
            </a:r>
            <a:r>
              <a:rPr lang="ja-JP" altLang="en-US" sz="1400" dirty="0">
                <a:latin typeface="UD デジタル 教科書体 NK" panose="02020400000000000000" pitchFamily="18" charset="-128"/>
                <a:ea typeface="UD デジタル 教科書体 NK" panose="02020400000000000000" pitchFamily="18" charset="-128"/>
              </a:rPr>
              <a:t>ファイル等で届出ください。</a:t>
            </a:r>
            <a:endParaRPr lang="en-US" altLang="ja-JP" sz="1400" dirty="0">
              <a:latin typeface="UD デジタル 教科書体 NK" panose="02020400000000000000" pitchFamily="18" charset="-128"/>
              <a:ea typeface="UD デジタル 教科書体 NK" panose="02020400000000000000" pitchFamily="18" charset="-128"/>
            </a:endParaRPr>
          </a:p>
          <a:p>
            <a:pPr>
              <a:lnSpc>
                <a:spcPct val="150000"/>
              </a:lnSpc>
            </a:pPr>
            <a:endParaRPr lang="en-US" altLang="ja-JP" sz="500" dirty="0">
              <a:latin typeface="UD デジタル 教科書体 NK" panose="02020400000000000000" pitchFamily="18" charset="-128"/>
              <a:ea typeface="UD デジタル 教科書体 NK" panose="02020400000000000000" pitchFamily="18" charset="-128"/>
            </a:endParaRPr>
          </a:p>
          <a:p>
            <a:pPr>
              <a:lnSpc>
                <a:spcPct val="150000"/>
              </a:lnSpc>
            </a:pPr>
            <a:r>
              <a:rPr lang="en-US" altLang="ja-JP" sz="1400" dirty="0">
                <a:latin typeface="UD デジタル 教科書体 NK" panose="02020400000000000000" pitchFamily="18" charset="-128"/>
                <a:ea typeface="UD デジタル 教科書体 NK" panose="02020400000000000000" pitchFamily="18" charset="-128"/>
              </a:rPr>
              <a:t>※</a:t>
            </a:r>
            <a:r>
              <a:rPr lang="ja-JP" altLang="en-US" sz="1400" dirty="0">
                <a:latin typeface="UD デジタル 教科書体 NK" panose="02020400000000000000" pitchFamily="18" charset="-128"/>
                <a:ea typeface="UD デジタル 教科書体 NK" panose="02020400000000000000" pitchFamily="18" charset="-128"/>
              </a:rPr>
              <a:t>従来と同様、年金機構への届出は別途必要となります。</a:t>
            </a:r>
          </a:p>
        </p:txBody>
      </p:sp>
      <p:sp>
        <p:nvSpPr>
          <p:cNvPr id="3" name="テキスト ボックス 2">
            <a:extLst>
              <a:ext uri="{FF2B5EF4-FFF2-40B4-BE49-F238E27FC236}">
                <a16:creationId xmlns:a16="http://schemas.microsoft.com/office/drawing/2014/main" id="{BF9F5E89-A08C-B84D-F2F4-4C8E9520FAE9}"/>
              </a:ext>
            </a:extLst>
          </p:cNvPr>
          <p:cNvSpPr txBox="1"/>
          <p:nvPr/>
        </p:nvSpPr>
        <p:spPr>
          <a:xfrm>
            <a:off x="-2222684" y="3122235"/>
            <a:ext cx="1388197" cy="324000"/>
          </a:xfrm>
          <a:prstGeom prst="rect">
            <a:avLst/>
          </a:prstGeom>
          <a:solidFill>
            <a:srgbClr val="FF481D"/>
          </a:solidFill>
          <a:ln>
            <a:solidFill>
              <a:schemeClr val="bg1">
                <a:lumMod val="50000"/>
              </a:schemeClr>
            </a:solidFill>
          </a:ln>
        </p:spPr>
        <p:txBody>
          <a:bodyPr wrap="square" rtlCol="0" anchor="b">
            <a:spAutoFit/>
          </a:bodyPr>
          <a:lstStyle/>
          <a:p>
            <a:r>
              <a:rPr kumimoji="1" lang="ja-JP" altLang="en-US" sz="2000" b="1" dirty="0">
                <a:solidFill>
                  <a:schemeClr val="bg1"/>
                </a:solidFill>
                <a:latin typeface="BIZ UDP明朝 Medium" panose="02020500000000000000" pitchFamily="18" charset="-128"/>
                <a:ea typeface="BIZ UDP明朝 Medium" panose="02020500000000000000" pitchFamily="18" charset="-128"/>
              </a:rPr>
              <a:t>　　 </a:t>
            </a:r>
            <a:r>
              <a:rPr kumimoji="1" lang="ja-JP" altLang="en-US" sz="1600" b="1" dirty="0">
                <a:solidFill>
                  <a:schemeClr val="bg1"/>
                </a:solidFill>
                <a:latin typeface="UD デジタル 教科書体 NK" panose="02020400000000000000" pitchFamily="18" charset="-128"/>
                <a:ea typeface="UD デジタル 教科書体 NK" panose="02020400000000000000" pitchFamily="18" charset="-128"/>
              </a:rPr>
              <a:t>重　要　</a:t>
            </a:r>
            <a:endParaRPr kumimoji="1" lang="ja-JP" altLang="en-US" sz="2000" b="1" dirty="0">
              <a:solidFill>
                <a:schemeClr val="bg1"/>
              </a:solidFill>
              <a:latin typeface="UD デジタル 教科書体 NK" panose="02020400000000000000" pitchFamily="18" charset="-128"/>
              <a:ea typeface="UD デジタル 教科書体 NK" panose="02020400000000000000" pitchFamily="18" charset="-128"/>
            </a:endParaRPr>
          </a:p>
        </p:txBody>
      </p:sp>
      <p:pic>
        <p:nvPicPr>
          <p:cNvPr id="4" name="図 3">
            <a:extLst>
              <a:ext uri="{FF2B5EF4-FFF2-40B4-BE49-F238E27FC236}">
                <a16:creationId xmlns:a16="http://schemas.microsoft.com/office/drawing/2014/main" id="{89B04B77-29E8-AAAB-F6C0-E8B4F753CBF9}"/>
              </a:ext>
            </a:extLst>
          </p:cNvPr>
          <p:cNvPicPr>
            <a:picLocks noChangeAspect="1"/>
          </p:cNvPicPr>
          <p:nvPr/>
        </p:nvPicPr>
        <p:blipFill>
          <a:blip r:embed="rId2"/>
          <a:srcRect l="5009" t="19979" r="2711" b="24269"/>
          <a:stretch>
            <a:fillRect/>
          </a:stretch>
        </p:blipFill>
        <p:spPr>
          <a:xfrm>
            <a:off x="-5323740" y="3891160"/>
            <a:ext cx="4853478" cy="2078566"/>
          </a:xfrm>
          <a:prstGeom prst="rect">
            <a:avLst/>
          </a:prstGeom>
        </p:spPr>
      </p:pic>
      <p:sp>
        <p:nvSpPr>
          <p:cNvPr id="6" name="正方形/長方形 5">
            <a:extLst>
              <a:ext uri="{FF2B5EF4-FFF2-40B4-BE49-F238E27FC236}">
                <a16:creationId xmlns:a16="http://schemas.microsoft.com/office/drawing/2014/main" id="{8812C3C6-F856-46B8-9987-FD3029555F85}"/>
              </a:ext>
            </a:extLst>
          </p:cNvPr>
          <p:cNvSpPr/>
          <p:nvPr/>
        </p:nvSpPr>
        <p:spPr>
          <a:xfrm>
            <a:off x="-4625830" y="1321950"/>
            <a:ext cx="2603385" cy="1405759"/>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3600" b="1" dirty="0">
                <a:solidFill>
                  <a:srgbClr val="FFFF00"/>
                </a:solidFill>
              </a:rPr>
              <a:t>確認中</a:t>
            </a:r>
          </a:p>
        </p:txBody>
      </p:sp>
      <p:sp>
        <p:nvSpPr>
          <p:cNvPr id="7" name="テキスト ボックス 6">
            <a:extLst>
              <a:ext uri="{FF2B5EF4-FFF2-40B4-BE49-F238E27FC236}">
                <a16:creationId xmlns:a16="http://schemas.microsoft.com/office/drawing/2014/main" id="{94D5502C-A426-2BCD-7D7C-1AF206981CC8}"/>
              </a:ext>
            </a:extLst>
          </p:cNvPr>
          <p:cNvSpPr txBox="1"/>
          <p:nvPr/>
        </p:nvSpPr>
        <p:spPr>
          <a:xfrm>
            <a:off x="724481" y="6469091"/>
            <a:ext cx="6530972" cy="954107"/>
          </a:xfrm>
          <a:prstGeom prst="rect">
            <a:avLst/>
          </a:prstGeom>
          <a:noFill/>
        </p:spPr>
        <p:txBody>
          <a:bodyPr wrap="square" rtlCol="0">
            <a:spAutoFit/>
          </a:bodyPr>
          <a:lstStyle/>
          <a:p>
            <a:r>
              <a:rPr lang="en-US" altLang="ja-JP" sz="1200" dirty="0">
                <a:latin typeface="UD デジタル 教科書体 NK" panose="02020400000000000000" pitchFamily="18" charset="-128"/>
                <a:ea typeface="UD デジタル 教科書体 NK" panose="02020400000000000000" pitchFamily="18" charset="-128"/>
              </a:rPr>
              <a:t>※</a:t>
            </a:r>
            <a:r>
              <a:rPr lang="ja-JP" altLang="en-US" sz="1200" dirty="0">
                <a:latin typeface="UD デジタル 教科書体 NK" panose="02020400000000000000" pitchFamily="18" charset="-128"/>
                <a:ea typeface="UD デジタル 教科書体 NK" panose="02020400000000000000" pitchFamily="18" charset="-128"/>
              </a:rPr>
              <a:t>「被扶養者異動届」に必要な</a:t>
            </a:r>
            <a:r>
              <a:rPr lang="ja-JP" altLang="en-US" sz="1200" b="1" u="sng" dirty="0">
                <a:solidFill>
                  <a:srgbClr val="FF0000"/>
                </a:solidFill>
                <a:uFill>
                  <a:solidFill>
                    <a:srgbClr val="FF0000"/>
                  </a:solidFill>
                </a:uFill>
                <a:latin typeface="UD デジタル 教科書体 NK" panose="02020400000000000000" pitchFamily="18" charset="-128"/>
                <a:ea typeface="UD デジタル 教科書体 NK" panose="02020400000000000000" pitchFamily="18" charset="-128"/>
              </a:rPr>
              <a:t>添付書類</a:t>
            </a:r>
            <a:r>
              <a:rPr lang="ja-JP" altLang="en-US" sz="1200" u="sng" dirty="0">
                <a:uFill>
                  <a:solidFill>
                    <a:srgbClr val="FF0000"/>
                  </a:solidFill>
                </a:uFill>
                <a:latin typeface="UD デジタル 教科書体 NK" panose="02020400000000000000" pitchFamily="18" charset="-128"/>
                <a:ea typeface="UD デジタル 教科書体 NK" panose="02020400000000000000" pitchFamily="18" charset="-128"/>
              </a:rPr>
              <a:t>（</a:t>
            </a:r>
            <a:r>
              <a:rPr lang="ja-JP" altLang="en-US" sz="1200" b="1" u="sng" dirty="0">
                <a:uFill>
                  <a:solidFill>
                    <a:srgbClr val="FF0000"/>
                  </a:solidFill>
                </a:uFill>
                <a:latin typeface="UD デジタル 教科書体 NK" panose="02020400000000000000" pitchFamily="18" charset="-128"/>
                <a:ea typeface="UD デジタル 教科書体 NK" panose="02020400000000000000" pitchFamily="18" charset="-128"/>
              </a:rPr>
              <a:t>被扶養者現況申請書</a:t>
            </a:r>
            <a:r>
              <a:rPr lang="ja-JP" altLang="en-US" sz="1100" u="sng" dirty="0">
                <a:uFill>
                  <a:solidFill>
                    <a:srgbClr val="FF0000"/>
                  </a:solidFill>
                </a:uFill>
                <a:latin typeface="UD デジタル 教科書体 NK" panose="02020400000000000000" pitchFamily="18" charset="-128"/>
                <a:ea typeface="UD デジタル 教科書体 NK" panose="02020400000000000000" pitchFamily="18" charset="-128"/>
              </a:rPr>
              <a:t>や</a:t>
            </a:r>
            <a:r>
              <a:rPr lang="ja-JP" altLang="en-US" sz="1200" b="1" u="sng" dirty="0">
                <a:uFill>
                  <a:solidFill>
                    <a:srgbClr val="FF0000"/>
                  </a:solidFill>
                </a:uFill>
                <a:latin typeface="UD デジタル 教科書体 NK" panose="02020400000000000000" pitchFamily="18" charset="-128"/>
                <a:ea typeface="UD デジタル 教科書体 NK" panose="02020400000000000000" pitchFamily="18" charset="-128"/>
              </a:rPr>
              <a:t>収入確認資料</a:t>
            </a:r>
            <a:r>
              <a:rPr lang="ja-JP" altLang="en-US" sz="1100" u="sng" dirty="0">
                <a:uFill>
                  <a:solidFill>
                    <a:srgbClr val="FF0000"/>
                  </a:solidFill>
                </a:uFill>
                <a:latin typeface="UD デジタル 教科書体 NK" panose="02020400000000000000" pitchFamily="18" charset="-128"/>
                <a:ea typeface="UD デジタル 教科書体 NK" panose="02020400000000000000" pitchFamily="18" charset="-128"/>
              </a:rPr>
              <a:t>など</a:t>
            </a:r>
            <a:r>
              <a:rPr lang="ja-JP" altLang="en-US" sz="1200" u="sng" dirty="0">
                <a:uFill>
                  <a:solidFill>
                    <a:srgbClr val="FF0000"/>
                  </a:solidFill>
                </a:uFill>
                <a:latin typeface="UD デジタル 教科書体 NK" panose="02020400000000000000" pitchFamily="18" charset="-128"/>
                <a:ea typeface="UD デジタル 教科書体 NK" panose="02020400000000000000" pitchFamily="18" charset="-128"/>
              </a:rPr>
              <a:t>）</a:t>
            </a:r>
            <a:r>
              <a:rPr lang="ja-JP" altLang="en-US" sz="1200" dirty="0">
                <a:uFill>
                  <a:solidFill>
                    <a:srgbClr val="FF0000"/>
                  </a:solidFill>
                </a:uFill>
                <a:latin typeface="UD デジタル 教科書体 NK" panose="02020400000000000000" pitchFamily="18" charset="-128"/>
                <a:ea typeface="UD デジタル 教科書体 NK" panose="02020400000000000000" pitchFamily="18" charset="-128"/>
              </a:rPr>
              <a:t>は</a:t>
            </a:r>
            <a:r>
              <a:rPr lang="ja-JP" altLang="en-US" sz="1200" dirty="0">
                <a:latin typeface="UD デジタル 教科書体 NK" panose="02020400000000000000" pitchFamily="18" charset="-128"/>
                <a:ea typeface="UD デジタル 教科書体 NK" panose="02020400000000000000" pitchFamily="18" charset="-128"/>
              </a:rPr>
              <a:t>、</a:t>
            </a:r>
            <a:endParaRPr lang="en-US" altLang="ja-JP" sz="1200" dirty="0">
              <a:latin typeface="UD デジタル 教科書体 NK" panose="02020400000000000000" pitchFamily="18" charset="-128"/>
              <a:ea typeface="UD デジタル 教科書体 NK" panose="02020400000000000000" pitchFamily="18" charset="-128"/>
            </a:endParaRPr>
          </a:p>
          <a:p>
            <a:r>
              <a:rPr lang="ja-JP" altLang="en-US" sz="1200" dirty="0">
                <a:latin typeface="UD デジタル 教科書体 NK" panose="02020400000000000000" pitchFamily="18" charset="-128"/>
                <a:ea typeface="UD デジタル 教科書体 NK" panose="02020400000000000000" pitchFamily="18" charset="-128"/>
              </a:rPr>
              <a:t>　　別途</a:t>
            </a:r>
            <a:r>
              <a:rPr lang="ja-JP" altLang="en-US" sz="1200" dirty="0">
                <a:solidFill>
                  <a:schemeClr val="bg1"/>
                </a:solidFill>
                <a:highlight>
                  <a:srgbClr val="800080"/>
                </a:highlight>
                <a:latin typeface="UD デジタル 教科書体 NK" panose="02020400000000000000" pitchFamily="18" charset="-128"/>
                <a:ea typeface="UD デジタル 教科書体 NK" panose="02020400000000000000" pitchFamily="18" charset="-128"/>
              </a:rPr>
              <a:t>「ファイル共有アップロード」</a:t>
            </a:r>
            <a:r>
              <a:rPr lang="en-US" altLang="ja-JP" sz="1200" dirty="0">
                <a:solidFill>
                  <a:schemeClr val="bg1"/>
                </a:solidFill>
                <a:highlight>
                  <a:srgbClr val="800080"/>
                </a:highlight>
                <a:latin typeface="UD デジタル 教科書体 NK" panose="02020400000000000000" pitchFamily="18" charset="-128"/>
                <a:ea typeface="UD デジタル 教科書体 NK" panose="02020400000000000000" pitchFamily="18" charset="-128"/>
              </a:rPr>
              <a:t> </a:t>
            </a:r>
            <a:r>
              <a:rPr lang="ja-JP" altLang="en-US" sz="1200" dirty="0">
                <a:latin typeface="UD デジタル 教科書体 NK" panose="02020400000000000000" pitchFamily="18" charset="-128"/>
                <a:ea typeface="UD デジタル 教科書体 NK" panose="02020400000000000000" pitchFamily="18" charset="-128"/>
              </a:rPr>
              <a:t>よりアップロードしご提出ください。</a:t>
            </a:r>
            <a:r>
              <a:rPr lang="ja-JP" altLang="en-US" sz="1200" dirty="0">
                <a:solidFill>
                  <a:srgbClr val="0070C0"/>
                </a:solidFill>
                <a:latin typeface="UD デジタル 教科書体 NK" panose="02020400000000000000" pitchFamily="18" charset="-128"/>
                <a:ea typeface="UD デジタル 教科書体 NK" panose="02020400000000000000" pitchFamily="18" charset="-128"/>
              </a:rPr>
              <a:t>（</a:t>
            </a:r>
            <a:r>
              <a:rPr lang="en-US" altLang="ja-JP" sz="1200" dirty="0">
                <a:solidFill>
                  <a:srgbClr val="0070C0"/>
                </a:solidFill>
                <a:latin typeface="UD デジタル 教科書体 NK" panose="02020400000000000000" pitchFamily="18" charset="-128"/>
                <a:ea typeface="UD デジタル 教科書体 NK" panose="02020400000000000000" pitchFamily="18" charset="-128"/>
              </a:rPr>
              <a:t>18</a:t>
            </a:r>
            <a:r>
              <a:rPr lang="ja-JP" altLang="en-US" sz="1200" dirty="0">
                <a:solidFill>
                  <a:srgbClr val="0070C0"/>
                </a:solidFill>
                <a:latin typeface="UD デジタル 教科書体 NK" panose="02020400000000000000" pitchFamily="18" charset="-128"/>
                <a:ea typeface="UD デジタル 教科書体 NK" panose="02020400000000000000" pitchFamily="18" charset="-128"/>
              </a:rPr>
              <a:t>ページ参照）</a:t>
            </a:r>
            <a:endParaRPr lang="en-US" altLang="ja-JP" sz="1200" dirty="0">
              <a:solidFill>
                <a:srgbClr val="0070C0"/>
              </a:solidFill>
              <a:latin typeface="UD デジタル 教科書体 NK" panose="02020400000000000000" pitchFamily="18" charset="-128"/>
              <a:ea typeface="UD デジタル 教科書体 NK" panose="02020400000000000000" pitchFamily="18" charset="-128"/>
            </a:endParaRPr>
          </a:p>
          <a:p>
            <a:r>
              <a:rPr lang="en-US" altLang="ja-JP" sz="1200" dirty="0">
                <a:latin typeface="UD デジタル 教科書体 NK" panose="02020400000000000000" pitchFamily="18" charset="-128"/>
                <a:ea typeface="UD デジタル 教科書体 NK" panose="02020400000000000000" pitchFamily="18" charset="-128"/>
              </a:rPr>
              <a:t>※</a:t>
            </a:r>
            <a:r>
              <a:rPr lang="ja-JP" altLang="en-US" sz="1200" dirty="0">
                <a:latin typeface="UD デジタル 教科書体 NK" panose="02020400000000000000" pitchFamily="18" charset="-128"/>
                <a:ea typeface="UD デジタル 教科書体 NK" panose="02020400000000000000" pitchFamily="18" charset="-128"/>
              </a:rPr>
              <a:t>添付書類の詳細は「被扶養者現況申請書」をご確認ください。</a:t>
            </a:r>
            <a:endParaRPr lang="en-US" altLang="ja-JP" sz="1200" dirty="0">
              <a:latin typeface="UD デジタル 教科書体 NK" panose="02020400000000000000" pitchFamily="18" charset="-128"/>
              <a:ea typeface="UD デジタル 教科書体 NK" panose="02020400000000000000" pitchFamily="18" charset="-128"/>
            </a:endParaRPr>
          </a:p>
          <a:p>
            <a:endParaRPr lang="en-US" altLang="ja-JP" sz="400" dirty="0">
              <a:latin typeface="UD デジタル 教科書体 NK" panose="02020400000000000000" pitchFamily="18" charset="-128"/>
              <a:ea typeface="UD デジタル 教科書体 NK" panose="02020400000000000000" pitchFamily="18" charset="-128"/>
            </a:endParaRPr>
          </a:p>
          <a:p>
            <a:endParaRPr kumimoji="1" lang="ja-JP" altLang="en-US" sz="1600" dirty="0"/>
          </a:p>
        </p:txBody>
      </p:sp>
      <p:sp>
        <p:nvSpPr>
          <p:cNvPr id="11" name="テキスト ボックス 10">
            <a:extLst>
              <a:ext uri="{FF2B5EF4-FFF2-40B4-BE49-F238E27FC236}">
                <a16:creationId xmlns:a16="http://schemas.microsoft.com/office/drawing/2014/main" id="{4175BDE4-A672-FCD7-A192-94FBB99336EF}"/>
              </a:ext>
            </a:extLst>
          </p:cNvPr>
          <p:cNvSpPr txBox="1"/>
          <p:nvPr/>
        </p:nvSpPr>
        <p:spPr>
          <a:xfrm>
            <a:off x="724481" y="3955694"/>
            <a:ext cx="6530972" cy="1438855"/>
          </a:xfrm>
          <a:prstGeom prst="rect">
            <a:avLst/>
          </a:prstGeom>
          <a:noFill/>
        </p:spPr>
        <p:txBody>
          <a:bodyPr wrap="square" rtlCol="0">
            <a:spAutoFit/>
          </a:bodyPr>
          <a:lstStyle/>
          <a:p>
            <a:r>
              <a:rPr lang="en-US" altLang="ja-JP" sz="1200" dirty="0">
                <a:latin typeface="UD デジタル 教科書体 NK" panose="02020400000000000000" pitchFamily="18" charset="-128"/>
                <a:ea typeface="UD デジタル 教科書体 NK" panose="02020400000000000000" pitchFamily="18" charset="-128"/>
              </a:rPr>
              <a:t>※</a:t>
            </a:r>
            <a:r>
              <a:rPr lang="ja-JP" altLang="en-US" sz="1200" dirty="0">
                <a:latin typeface="UD デジタル 教科書体 NK" panose="02020400000000000000" pitchFamily="18" charset="-128"/>
                <a:ea typeface="UD デジタル 教科書体 NK" panose="02020400000000000000" pitchFamily="18" charset="-128"/>
              </a:rPr>
              <a:t>標準報酬月額が５等級以上下がった場合に必要な下記の</a:t>
            </a:r>
            <a:r>
              <a:rPr lang="ja-JP" altLang="en-US" sz="1200" b="1" dirty="0">
                <a:solidFill>
                  <a:srgbClr val="FF0000"/>
                </a:solidFill>
                <a:latin typeface="UD デジタル 教科書体 NK" panose="02020400000000000000" pitchFamily="18" charset="-128"/>
                <a:ea typeface="UD デジタル 教科書体 NK" panose="02020400000000000000" pitchFamily="18" charset="-128"/>
              </a:rPr>
              <a:t>添付資料</a:t>
            </a:r>
            <a:r>
              <a:rPr lang="ja-JP" altLang="en-US" sz="1200" dirty="0">
                <a:latin typeface="UD デジタル 教科書体 NK" panose="02020400000000000000" pitchFamily="18" charset="-128"/>
                <a:ea typeface="UD デジタル 教科書体 NK" panose="02020400000000000000" pitchFamily="18" charset="-128"/>
              </a:rPr>
              <a:t>は、</a:t>
            </a:r>
            <a:endParaRPr lang="en-US" altLang="ja-JP" sz="1200" dirty="0">
              <a:latin typeface="UD デジタル 教科書体 NK" panose="02020400000000000000" pitchFamily="18" charset="-128"/>
              <a:ea typeface="UD デジタル 教科書体 NK" panose="02020400000000000000" pitchFamily="18" charset="-128"/>
            </a:endParaRPr>
          </a:p>
          <a:p>
            <a:r>
              <a:rPr lang="ja-JP" altLang="en-US" sz="1200" dirty="0">
                <a:latin typeface="UD デジタル 教科書体 NK" panose="02020400000000000000" pitchFamily="18" charset="-128"/>
                <a:ea typeface="UD デジタル 教科書体 NK" panose="02020400000000000000" pitchFamily="18" charset="-128"/>
              </a:rPr>
              <a:t>　　別途</a:t>
            </a:r>
            <a:r>
              <a:rPr lang="ja-JP" altLang="en-US" sz="1200" dirty="0">
                <a:solidFill>
                  <a:schemeClr val="bg1"/>
                </a:solidFill>
                <a:highlight>
                  <a:srgbClr val="800080"/>
                </a:highlight>
                <a:latin typeface="UD デジタル 教科書体 NK" panose="02020400000000000000" pitchFamily="18" charset="-128"/>
                <a:ea typeface="UD デジタル 教科書体 NK" panose="02020400000000000000" pitchFamily="18" charset="-128"/>
              </a:rPr>
              <a:t>「ファイル共有アップロード」</a:t>
            </a:r>
            <a:r>
              <a:rPr lang="en-US" altLang="ja-JP" sz="1200" dirty="0">
                <a:solidFill>
                  <a:schemeClr val="bg1"/>
                </a:solidFill>
                <a:highlight>
                  <a:srgbClr val="800080"/>
                </a:highlight>
                <a:latin typeface="UD デジタル 教科書体 NK" panose="02020400000000000000" pitchFamily="18" charset="-128"/>
                <a:ea typeface="UD デジタル 教科書体 NK" panose="02020400000000000000" pitchFamily="18" charset="-128"/>
              </a:rPr>
              <a:t> </a:t>
            </a:r>
            <a:r>
              <a:rPr lang="ja-JP" altLang="en-US" sz="1200" dirty="0">
                <a:latin typeface="UD デジタル 教科書体 NK" panose="02020400000000000000" pitchFamily="18" charset="-128"/>
                <a:ea typeface="UD デジタル 教科書体 NK" panose="02020400000000000000" pitchFamily="18" charset="-128"/>
              </a:rPr>
              <a:t>よりアップロードしご提出ください。</a:t>
            </a:r>
            <a:r>
              <a:rPr lang="ja-JP" altLang="en-US" sz="1200" dirty="0">
                <a:solidFill>
                  <a:srgbClr val="0070C0"/>
                </a:solidFill>
                <a:latin typeface="UD デジタル 教科書体 NK" panose="02020400000000000000" pitchFamily="18" charset="-128"/>
                <a:ea typeface="UD デジタル 教科書体 NK" panose="02020400000000000000" pitchFamily="18" charset="-128"/>
              </a:rPr>
              <a:t>（</a:t>
            </a:r>
            <a:r>
              <a:rPr lang="en-US" altLang="ja-JP" sz="1200" dirty="0">
                <a:solidFill>
                  <a:srgbClr val="0070C0"/>
                </a:solidFill>
                <a:latin typeface="UD デジタル 教科書体 NK" panose="02020400000000000000" pitchFamily="18" charset="-128"/>
                <a:ea typeface="UD デジタル 教科書体 NK" panose="02020400000000000000" pitchFamily="18" charset="-128"/>
              </a:rPr>
              <a:t>18</a:t>
            </a:r>
            <a:r>
              <a:rPr lang="ja-JP" altLang="en-US" sz="1200" dirty="0">
                <a:solidFill>
                  <a:srgbClr val="0070C0"/>
                </a:solidFill>
                <a:latin typeface="UD デジタル 教科書体 NK" panose="02020400000000000000" pitchFamily="18" charset="-128"/>
                <a:ea typeface="UD デジタル 教科書体 NK" panose="02020400000000000000" pitchFamily="18" charset="-128"/>
              </a:rPr>
              <a:t>ページ参照）</a:t>
            </a:r>
            <a:endParaRPr lang="en-US" altLang="ja-JP" sz="1200" dirty="0">
              <a:solidFill>
                <a:srgbClr val="0070C0"/>
              </a:solidFill>
              <a:latin typeface="UD デジタル 教科書体 NK" panose="02020400000000000000" pitchFamily="18" charset="-128"/>
              <a:ea typeface="UD デジタル 教科書体 NK" panose="02020400000000000000" pitchFamily="18" charset="-128"/>
            </a:endParaRPr>
          </a:p>
          <a:p>
            <a:r>
              <a:rPr lang="ja-JP" altLang="en-US" sz="300" dirty="0">
                <a:latin typeface="UD デジタル 教科書体 NK" panose="02020400000000000000" pitchFamily="18" charset="-128"/>
                <a:ea typeface="UD デジタル 教科書体 NK" panose="02020400000000000000" pitchFamily="18" charset="-128"/>
              </a:rPr>
              <a:t>　</a:t>
            </a:r>
            <a:endParaRPr lang="en-US" altLang="ja-JP" sz="300" dirty="0">
              <a:latin typeface="UD デジタル 教科書体 NK" panose="02020400000000000000" pitchFamily="18" charset="-128"/>
              <a:ea typeface="UD デジタル 教科書体 NK" panose="02020400000000000000" pitchFamily="18" charset="-128"/>
            </a:endParaRPr>
          </a:p>
          <a:p>
            <a:r>
              <a:rPr lang="ja-JP" altLang="en-US" sz="1050" dirty="0">
                <a:latin typeface="UD デジタル 教科書体 NK" panose="02020400000000000000" pitchFamily="18" charset="-128"/>
                <a:ea typeface="UD デジタル 教科書体 NK" panose="02020400000000000000" pitchFamily="18" charset="-128"/>
              </a:rPr>
              <a:t>　　</a:t>
            </a:r>
            <a:r>
              <a:rPr lang="en-US" altLang="ja-JP" sz="1050" dirty="0">
                <a:latin typeface="UD デジタル 教科書体 NK" panose="02020400000000000000" pitchFamily="18" charset="-128"/>
                <a:ea typeface="UD デジタル 教科書体 NK" panose="02020400000000000000" pitchFamily="18" charset="-128"/>
              </a:rPr>
              <a:t>【</a:t>
            </a:r>
            <a:r>
              <a:rPr lang="ja-JP" altLang="en-US" sz="1050" dirty="0">
                <a:latin typeface="UD デジタル 教科書体 NK" panose="02020400000000000000" pitchFamily="18" charset="-128"/>
                <a:ea typeface="UD デジタル 教科書体 NK" panose="02020400000000000000" pitchFamily="18" charset="-128"/>
              </a:rPr>
              <a:t>添付書類</a:t>
            </a:r>
            <a:r>
              <a:rPr lang="en-US" altLang="ja-JP" sz="1050" dirty="0">
                <a:latin typeface="UD デジタル 教科書体 NK" panose="02020400000000000000" pitchFamily="18" charset="-128"/>
                <a:ea typeface="UD デジタル 教科書体 NK" panose="02020400000000000000" pitchFamily="18" charset="-128"/>
              </a:rPr>
              <a:t>】</a:t>
            </a:r>
          </a:p>
          <a:p>
            <a:r>
              <a:rPr lang="ja-JP" altLang="en-US" sz="1200" dirty="0">
                <a:latin typeface="UD デジタル 教科書体 NK" panose="02020400000000000000" pitchFamily="18" charset="-128"/>
                <a:ea typeface="UD デジタル 教科書体 NK" panose="02020400000000000000" pitchFamily="18" charset="-128"/>
              </a:rPr>
              <a:t>　　　・「変動月の前月より４か月分の賃金台帳」</a:t>
            </a:r>
            <a:endParaRPr lang="en-US" altLang="ja-JP" sz="1200" dirty="0">
              <a:latin typeface="UD デジタル 教科書体 NK" panose="02020400000000000000" pitchFamily="18" charset="-128"/>
              <a:ea typeface="UD デジタル 教科書体 NK" panose="02020400000000000000" pitchFamily="18" charset="-128"/>
            </a:endParaRPr>
          </a:p>
          <a:p>
            <a:r>
              <a:rPr lang="ja-JP" altLang="en-US" sz="1200" dirty="0">
                <a:latin typeface="UD デジタル 教科書体 NK" panose="02020400000000000000" pitchFamily="18" charset="-128"/>
                <a:ea typeface="UD デジタル 教科書体 NK" panose="02020400000000000000" pitchFamily="18" charset="-128"/>
              </a:rPr>
              <a:t>　　　・</a:t>
            </a:r>
            <a:r>
              <a:rPr lang="ja-JP" altLang="en-US" sz="1050" dirty="0">
                <a:latin typeface="UD デジタル 教科書体 NK" panose="02020400000000000000" pitchFamily="18" charset="-128"/>
                <a:ea typeface="UD デジタル 教科書体 NK" panose="02020400000000000000" pitchFamily="18" charset="-128"/>
              </a:rPr>
              <a:t>（役員の場合のみ）</a:t>
            </a:r>
            <a:r>
              <a:rPr lang="ja-JP" altLang="en-US" sz="1200" dirty="0">
                <a:latin typeface="UD デジタル 教科書体 NK" panose="02020400000000000000" pitchFamily="18" charset="-128"/>
                <a:ea typeface="UD デジタル 教科書体 NK" panose="02020400000000000000" pitchFamily="18" charset="-128"/>
              </a:rPr>
              <a:t>「報酬変動の旨が記載されている役員会議等の議事録」</a:t>
            </a:r>
            <a:endParaRPr lang="en-US" altLang="ja-JP" sz="1200" dirty="0">
              <a:latin typeface="UD デジタル 教科書体 NK" panose="02020400000000000000" pitchFamily="18" charset="-128"/>
              <a:ea typeface="UD デジタル 教科書体 NK" panose="02020400000000000000" pitchFamily="18" charset="-128"/>
            </a:endParaRPr>
          </a:p>
          <a:p>
            <a:endParaRPr lang="en-US" altLang="ja-JP" sz="1200" dirty="0">
              <a:latin typeface="UD デジタル 教科書体 NK" panose="02020400000000000000" pitchFamily="18" charset="-128"/>
              <a:ea typeface="UD デジタル 教科書体 NK" panose="02020400000000000000" pitchFamily="18" charset="-128"/>
            </a:endParaRPr>
          </a:p>
          <a:p>
            <a:endParaRPr kumimoji="1" lang="ja-JP" altLang="en-US" sz="1400" dirty="0"/>
          </a:p>
        </p:txBody>
      </p:sp>
      <p:sp>
        <p:nvSpPr>
          <p:cNvPr id="8" name="テキスト ボックス 7">
            <a:extLst>
              <a:ext uri="{FF2B5EF4-FFF2-40B4-BE49-F238E27FC236}">
                <a16:creationId xmlns:a16="http://schemas.microsoft.com/office/drawing/2014/main" id="{EB744FB0-51BA-2181-B6AB-4BD47348A8D9}"/>
              </a:ext>
            </a:extLst>
          </p:cNvPr>
          <p:cNvSpPr txBox="1"/>
          <p:nvPr/>
        </p:nvSpPr>
        <p:spPr>
          <a:xfrm>
            <a:off x="0" y="18729"/>
            <a:ext cx="2101857"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52722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F47FA-E114-F96E-BA18-DFA4D2403E01}"/>
            </a:ext>
          </a:extLst>
        </p:cNvPr>
        <p:cNvGrpSpPr/>
        <p:nvPr/>
      </p:nvGrpSpPr>
      <p:grpSpPr>
        <a:xfrm>
          <a:off x="0" y="0"/>
          <a:ext cx="0" cy="0"/>
          <a:chOff x="0" y="0"/>
          <a:chExt cx="0" cy="0"/>
        </a:xfrm>
      </p:grpSpPr>
      <p:sp>
        <p:nvSpPr>
          <p:cNvPr id="56" name="Footer Placeholder 4">
            <a:extLst>
              <a:ext uri="{FF2B5EF4-FFF2-40B4-BE49-F238E27FC236}">
                <a16:creationId xmlns:a16="http://schemas.microsoft.com/office/drawing/2014/main" id="{667DCF0A-FBAC-74A0-9EF9-33BDE8CFA613}"/>
              </a:ext>
            </a:extLst>
          </p:cNvPr>
          <p:cNvSpPr>
            <a:spLocks noGrp="1"/>
          </p:cNvSpPr>
          <p:nvPr>
            <p:ph type="ftr" sz="quarter" idx="11"/>
          </p:nvPr>
        </p:nvSpPr>
        <p:spPr>
          <a:xfrm>
            <a:off x="2343150" y="9378438"/>
            <a:ext cx="2171700" cy="527403"/>
          </a:xfrm>
        </p:spPr>
        <p:txBody>
          <a:bodyPr anchor="b"/>
          <a:lstStyle/>
          <a:p>
            <a:fld id="{AEC2EAC2-9A47-4538-885C-C31DC6E65ECB}" type="slidenum">
              <a:rPr lang="en-US" smtClean="0"/>
              <a:pPr/>
              <a:t>9</a:t>
            </a:fld>
            <a:endParaRPr lang="en-US" dirty="0"/>
          </a:p>
        </p:txBody>
      </p:sp>
      <p:sp>
        <p:nvSpPr>
          <p:cNvPr id="8" name="テキスト ボックス 7">
            <a:extLst>
              <a:ext uri="{FF2B5EF4-FFF2-40B4-BE49-F238E27FC236}">
                <a16:creationId xmlns:a16="http://schemas.microsoft.com/office/drawing/2014/main" id="{575FDF39-C76D-82F7-8928-028AFD30954D}"/>
              </a:ext>
            </a:extLst>
          </p:cNvPr>
          <p:cNvSpPr txBox="1"/>
          <p:nvPr/>
        </p:nvSpPr>
        <p:spPr>
          <a:xfrm>
            <a:off x="4740837" y="18729"/>
            <a:ext cx="2101857" cy="276999"/>
          </a:xfrm>
          <a:prstGeom prst="rect">
            <a:avLst/>
          </a:prstGeom>
          <a:noFill/>
        </p:spPr>
        <p:txBody>
          <a:bodyPr wrap="none" rtlCol="0">
            <a:spAutoFit/>
          </a:bodyPr>
          <a:lstStyle/>
          <a:p>
            <a:r>
              <a:rPr lang="ja-JP" altLang="en-US" sz="1200" dirty="0">
                <a:solidFill>
                  <a:schemeClr val="bg1">
                    <a:lumMod val="50000"/>
                  </a:schemeClr>
                </a:solidFill>
                <a:latin typeface="BIZ UDPゴシック" panose="020B0400000000000000" pitchFamily="50" charset="-128"/>
                <a:ea typeface="BIZ UDPゴシック" panose="020B0400000000000000" pitchFamily="50" charset="-128"/>
              </a:rPr>
              <a:t>電子媒体届出書アップロード</a:t>
            </a:r>
            <a:endParaRPr lang="en-US" altLang="ja-JP" sz="240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C36D4B66-CD58-713C-B826-B1892AE35FB5}"/>
              </a:ext>
            </a:extLst>
          </p:cNvPr>
          <p:cNvSpPr txBox="1"/>
          <p:nvPr/>
        </p:nvSpPr>
        <p:spPr>
          <a:xfrm>
            <a:off x="418803" y="3894514"/>
            <a:ext cx="6225587" cy="4832092"/>
          </a:xfrm>
          <a:prstGeom prst="rect">
            <a:avLst/>
          </a:prstGeom>
          <a:noFill/>
          <a:ln>
            <a:noFill/>
          </a:ln>
        </p:spPr>
        <p:txBody>
          <a:bodyPr wrap="square" rtlCol="0">
            <a:spAutoFit/>
          </a:bodyPr>
          <a:lstStyle/>
          <a:p>
            <a:pPr>
              <a:lnSpc>
                <a:spcPct val="150000"/>
              </a:lnSpc>
            </a:pPr>
            <a:r>
              <a:rPr kumimoji="1" lang="ja-JP" altLang="en-US" sz="1400" b="1" dirty="0">
                <a:latin typeface="BIZ UDP明朝 Medium" panose="02020500000000000000" pitchFamily="18" charset="-128"/>
                <a:ea typeface="BIZ UDP明朝 Medium" panose="02020500000000000000" pitchFamily="18" charset="-128"/>
              </a:rPr>
              <a:t>上記のアップロードファイルは、下記の３つの方法により作成することができます</a:t>
            </a:r>
            <a:endParaRPr kumimoji="1" lang="en-US" altLang="ja-JP" sz="1400" b="1"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400" b="1" dirty="0">
                <a:solidFill>
                  <a:srgbClr val="0070C0"/>
                </a:solidFill>
                <a:latin typeface="BIZ UDPゴシック" panose="020B0400000000000000" pitchFamily="50" charset="-128"/>
                <a:ea typeface="BIZ UDPゴシック" panose="020B0400000000000000" pitchFamily="50" charset="-128"/>
              </a:rPr>
              <a:t>①日本年金機構の「届出作成プログラム」</a:t>
            </a:r>
            <a:endParaRPr kumimoji="1" lang="en-US" altLang="ja-JP" sz="1100" b="1" dirty="0">
              <a:solidFill>
                <a:srgbClr val="0070C0"/>
              </a:solidFill>
              <a:latin typeface="BIZ UDPゴシック" panose="020B0400000000000000" pitchFamily="50" charset="-128"/>
              <a:ea typeface="BIZ UDPゴシック" panose="020B0400000000000000" pitchFamily="50" charset="-128"/>
            </a:endParaRPr>
          </a:p>
          <a:p>
            <a:pPr>
              <a:lnSpc>
                <a:spcPct val="150000"/>
              </a:lnSpc>
            </a:pPr>
            <a:r>
              <a:rPr kumimoji="1" lang="ja-JP" altLang="en-US" sz="1100" dirty="0">
                <a:latin typeface="BIZ UDP明朝 Medium" panose="02020500000000000000" pitchFamily="18" charset="-128"/>
                <a:ea typeface="BIZ UDP明朝 Medium" panose="02020500000000000000" pitchFamily="18" charset="-128"/>
              </a:rPr>
              <a:t>  日本年金機構の「届出作成プログラム」ダウンロードページよりご確認ください。</a:t>
            </a:r>
            <a:endParaRPr kumimoji="1" lang="en-US" altLang="ja-JP" sz="11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100" dirty="0">
                <a:latin typeface="BIZ UDP明朝 Medium" panose="02020500000000000000" pitchFamily="18" charset="-128"/>
                <a:ea typeface="BIZ UDP明朝 Medium" panose="02020500000000000000" pitchFamily="18" charset="-128"/>
              </a:rPr>
              <a:t>　　</a:t>
            </a:r>
            <a:r>
              <a:rPr kumimoji="1" lang="ja-JP" altLang="en-US" sz="1100" dirty="0">
                <a:latin typeface="BIZ UDPゴシック" panose="020B0400000000000000" pitchFamily="50" charset="-128"/>
                <a:ea typeface="BIZ UDPゴシック" panose="020B0400000000000000" pitchFamily="50" charset="-128"/>
              </a:rPr>
              <a:t>「🔍届出作成プログラム　年金機構」で</a:t>
            </a:r>
            <a:r>
              <a:rPr kumimoji="1" lang="en-US" altLang="ja-JP" sz="1100" dirty="0">
                <a:latin typeface="BIZ UDPゴシック" panose="020B0400000000000000" pitchFamily="50" charset="-128"/>
                <a:ea typeface="BIZ UDPゴシック" panose="020B0400000000000000" pitchFamily="50" charset="-128"/>
              </a:rPr>
              <a:t>Web</a:t>
            </a:r>
            <a:r>
              <a:rPr kumimoji="1" lang="ja-JP" altLang="en-US" sz="1100" dirty="0">
                <a:latin typeface="BIZ UDPゴシック" panose="020B0400000000000000" pitchFamily="50" charset="-128"/>
                <a:ea typeface="BIZ UDPゴシック" panose="020B0400000000000000" pitchFamily="50" charset="-128"/>
              </a:rPr>
              <a:t>検索</a:t>
            </a:r>
            <a:endParaRPr kumimoji="1" lang="en-US" altLang="ja-JP" sz="1100" dirty="0">
              <a:latin typeface="BIZ UDPゴシック" panose="020B0400000000000000" pitchFamily="50" charset="-128"/>
              <a:ea typeface="BIZ UDPゴシック" panose="020B0400000000000000" pitchFamily="50" charset="-128"/>
            </a:endParaRPr>
          </a:p>
          <a:p>
            <a:r>
              <a:rPr kumimoji="1" lang="ja-JP" altLang="en-US" sz="1100" b="1" dirty="0">
                <a:latin typeface="BIZ UDP明朝 Medium" panose="02020500000000000000" pitchFamily="18" charset="-128"/>
                <a:ea typeface="BIZ UDP明朝 Medium" panose="02020500000000000000" pitchFamily="18" charset="-128"/>
              </a:rPr>
              <a:t>　</a:t>
            </a:r>
            <a:r>
              <a:rPr kumimoji="1" lang="ja-JP" altLang="en-US" sz="1100" b="1" dirty="0">
                <a:latin typeface="Yu Gothic UI" panose="020B0500000000000000" pitchFamily="50" charset="-128"/>
                <a:ea typeface="Yu Gothic UI" panose="020B0500000000000000" pitchFamily="50" charset="-128"/>
              </a:rPr>
              <a:t>　</a:t>
            </a:r>
            <a:r>
              <a:rPr kumimoji="1" lang="en-US" altLang="ja-JP" sz="1100" b="1" dirty="0">
                <a:latin typeface="Yu Gothic UI" panose="020B0500000000000000" pitchFamily="50" charset="-128"/>
                <a:ea typeface="Yu Gothic UI" panose="020B0500000000000000" pitchFamily="50" charset="-128"/>
              </a:rPr>
              <a:t>URL</a:t>
            </a:r>
            <a:r>
              <a:rPr kumimoji="1" lang="ja-JP" altLang="en-US" sz="1100" b="1" dirty="0">
                <a:latin typeface="Yu Gothic UI" panose="020B0500000000000000" pitchFamily="50" charset="-128"/>
                <a:ea typeface="Yu Gothic UI" panose="020B0500000000000000" pitchFamily="50" charset="-128"/>
              </a:rPr>
              <a:t>：</a:t>
            </a:r>
            <a:r>
              <a:rPr kumimoji="1" lang="en-US" altLang="ja-JP" sz="1100" dirty="0">
                <a:latin typeface="Yu Gothic UI" panose="020B0500000000000000" pitchFamily="50" charset="-128"/>
                <a:ea typeface="Yu Gothic UI" panose="020B0500000000000000" pitchFamily="50" charset="-128"/>
                <a:hlinkClick r:id="rId2"/>
              </a:rPr>
              <a:t>https://www.nenkin.go.jp/denshibenri/denshishinsei/download.html</a:t>
            </a:r>
            <a:endParaRPr kumimoji="1" lang="en-US" altLang="ja-JP" sz="1100" dirty="0">
              <a:latin typeface="Yu Gothic UI" panose="020B0500000000000000" pitchFamily="50" charset="-128"/>
              <a:ea typeface="Yu Gothic UI" panose="020B0500000000000000" pitchFamily="50" charset="-128"/>
            </a:endParaRPr>
          </a:p>
          <a:p>
            <a:pPr>
              <a:lnSpc>
                <a:spcPct val="150000"/>
              </a:lnSpc>
            </a:pPr>
            <a:endParaRPr kumimoji="1" lang="en-US" altLang="ja-JP" sz="1400" dirty="0">
              <a:solidFill>
                <a:srgbClr val="0070C0"/>
              </a:solidFill>
              <a:latin typeface="BIZ UDP明朝 Medium" panose="02020500000000000000" pitchFamily="18" charset="-128"/>
              <a:ea typeface="BIZ UDP明朝 Medium" panose="02020500000000000000" pitchFamily="18" charset="-128"/>
            </a:endParaRPr>
          </a:p>
          <a:p>
            <a:pPr>
              <a:lnSpc>
                <a:spcPct val="150000"/>
              </a:lnSpc>
            </a:pPr>
            <a:r>
              <a:rPr kumimoji="1" lang="ja-JP" altLang="en-US" sz="1400" b="1" dirty="0">
                <a:solidFill>
                  <a:srgbClr val="0070C0"/>
                </a:solidFill>
                <a:latin typeface="BIZ UDPゴシック" panose="020B0400000000000000" pitchFamily="50" charset="-128"/>
                <a:ea typeface="BIZ UDPゴシック" panose="020B0400000000000000" pitchFamily="50" charset="-128"/>
              </a:rPr>
              <a:t>②</a:t>
            </a:r>
            <a:r>
              <a:rPr kumimoji="1" lang="en-US" altLang="ja-JP" sz="1400" b="1" dirty="0">
                <a:solidFill>
                  <a:srgbClr val="0070C0"/>
                </a:solidFill>
                <a:latin typeface="BIZ UDPゴシック" panose="020B0400000000000000" pitchFamily="50" charset="-128"/>
                <a:ea typeface="BIZ UDPゴシック" panose="020B0400000000000000" pitchFamily="50" charset="-128"/>
              </a:rPr>
              <a:t>Konnect</a:t>
            </a:r>
            <a:r>
              <a:rPr kumimoji="1" lang="ja-JP" altLang="en-US" sz="1400" b="1" dirty="0">
                <a:solidFill>
                  <a:srgbClr val="0070C0"/>
                </a:solidFill>
                <a:latin typeface="BIZ UDPゴシック" panose="020B0400000000000000" pitchFamily="50" charset="-128"/>
                <a:ea typeface="BIZ UDPゴシック" panose="020B0400000000000000" pitchFamily="50" charset="-128"/>
              </a:rPr>
              <a:t> </a:t>
            </a:r>
            <a:r>
              <a:rPr kumimoji="1" lang="en-US" altLang="ja-JP" sz="1400" b="1" dirty="0">
                <a:solidFill>
                  <a:srgbClr val="0070C0"/>
                </a:solidFill>
                <a:latin typeface="BIZ UDPゴシック" panose="020B0400000000000000" pitchFamily="50" charset="-128"/>
                <a:ea typeface="BIZ UDPゴシック" panose="020B0400000000000000" pitchFamily="50" charset="-128"/>
              </a:rPr>
              <a:t>Office</a:t>
            </a:r>
            <a:r>
              <a:rPr kumimoji="1" lang="ja-JP" altLang="en-US" sz="1400" b="1" dirty="0">
                <a:solidFill>
                  <a:srgbClr val="0070C0"/>
                </a:solidFill>
                <a:latin typeface="BIZ UDPゴシック" panose="020B0400000000000000" pitchFamily="50" charset="-128"/>
                <a:ea typeface="BIZ UDPゴシック" panose="020B0400000000000000" pitchFamily="50" charset="-128"/>
              </a:rPr>
              <a:t>専用　各種届出</a:t>
            </a:r>
            <a:r>
              <a:rPr kumimoji="1" lang="en-US" altLang="ja-JP" sz="1400" b="1" dirty="0">
                <a:solidFill>
                  <a:srgbClr val="0070C0"/>
                </a:solidFill>
                <a:latin typeface="BIZ UDPゴシック" panose="020B0400000000000000" pitchFamily="50" charset="-128"/>
                <a:ea typeface="BIZ UDPゴシック" panose="020B0400000000000000" pitchFamily="50" charset="-128"/>
              </a:rPr>
              <a:t>Excel</a:t>
            </a:r>
            <a:r>
              <a:rPr kumimoji="1" lang="ja-JP" altLang="en-US" sz="1400" b="1" dirty="0">
                <a:solidFill>
                  <a:srgbClr val="0070C0"/>
                </a:solidFill>
                <a:latin typeface="BIZ UDPゴシック" panose="020B0400000000000000" pitchFamily="50" charset="-128"/>
                <a:ea typeface="BIZ UDPゴシック" panose="020B0400000000000000" pitchFamily="50" charset="-128"/>
              </a:rPr>
              <a:t>ファイル</a:t>
            </a:r>
            <a:endParaRPr kumimoji="1" lang="en-US" altLang="ja-JP" sz="1400" b="1"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200" dirty="0">
                <a:latin typeface="BIZ UDP明朝 Medium" panose="02020500000000000000" pitchFamily="18" charset="-128"/>
                <a:ea typeface="BIZ UDP明朝 Medium" panose="02020500000000000000" pitchFamily="18" charset="-128"/>
              </a:rPr>
              <a:t>　川口工業健康保険組合</a:t>
            </a:r>
            <a:r>
              <a:rPr kumimoji="1" lang="en-US" altLang="ja-JP" sz="1200" dirty="0">
                <a:latin typeface="BIZ UDP明朝 Medium" panose="02020500000000000000" pitchFamily="18" charset="-128"/>
                <a:ea typeface="BIZ UDP明朝 Medium" panose="02020500000000000000" pitchFamily="18" charset="-128"/>
              </a:rPr>
              <a:t>HP</a:t>
            </a:r>
            <a:r>
              <a:rPr kumimoji="1" lang="ja-JP" altLang="en-US" sz="1200" dirty="0">
                <a:latin typeface="BIZ UDP明朝 Medium" panose="02020500000000000000" pitchFamily="18" charset="-128"/>
                <a:ea typeface="BIZ UDP明朝 Medium" panose="02020500000000000000" pitchFamily="18" charset="-128"/>
              </a:rPr>
              <a:t>の下記よりダウンロードできます。</a:t>
            </a:r>
            <a:endParaRPr kumimoji="1" lang="en-US" altLang="ja-JP" sz="1200" dirty="0">
              <a:latin typeface="BIZ UDP明朝 Medium" panose="02020500000000000000" pitchFamily="18" charset="-128"/>
              <a:ea typeface="BIZ UDP明朝 Medium" panose="02020500000000000000" pitchFamily="18" charset="-128"/>
            </a:endParaRPr>
          </a:p>
          <a:p>
            <a:endParaRPr kumimoji="1" lang="en-US" altLang="ja-JP" sz="400" dirty="0">
              <a:latin typeface="BIZ UDP明朝 Medium" panose="02020500000000000000" pitchFamily="18" charset="-128"/>
              <a:ea typeface="BIZ UDP明朝 Medium" panose="02020500000000000000" pitchFamily="18" charset="-128"/>
            </a:endParaRPr>
          </a:p>
          <a:p>
            <a:r>
              <a:rPr kumimoji="1" lang="ja-JP" altLang="en-US" sz="1200" dirty="0">
                <a:latin typeface="BIZ UDP明朝 Medium" panose="02020500000000000000" pitchFamily="18" charset="-128"/>
                <a:ea typeface="BIZ UDP明朝 Medium" panose="02020500000000000000" pitchFamily="18" charset="-128"/>
              </a:rPr>
              <a:t>　「申請書一覧」→（ページ上部）「電子媒体届出ツール一式」をダウンロード</a:t>
            </a:r>
            <a:endParaRPr kumimoji="1" lang="en-US" altLang="ja-JP" sz="1200" dirty="0">
              <a:latin typeface="BIZ UDP明朝 Medium" panose="02020500000000000000" pitchFamily="18" charset="-128"/>
              <a:ea typeface="BIZ UDP明朝 Medium" panose="02020500000000000000" pitchFamily="18" charset="-128"/>
            </a:endParaRPr>
          </a:p>
          <a:p>
            <a:r>
              <a:rPr kumimoji="1" lang="ja-JP" altLang="en-US" sz="1200" b="1" dirty="0">
                <a:latin typeface="Yu Gothic UI" panose="020B0500000000000000" pitchFamily="50" charset="-128"/>
                <a:ea typeface="Yu Gothic UI" panose="020B0500000000000000" pitchFamily="50" charset="-128"/>
              </a:rPr>
              <a:t>　 </a:t>
            </a:r>
            <a:r>
              <a:rPr kumimoji="1" lang="en-US" altLang="ja-JP" sz="1100" b="1" dirty="0">
                <a:latin typeface="Yu Gothic UI" panose="020B0500000000000000" pitchFamily="50" charset="-128"/>
                <a:ea typeface="Yu Gothic UI" panose="020B0500000000000000" pitchFamily="50" charset="-128"/>
              </a:rPr>
              <a:t>URL</a:t>
            </a:r>
            <a:r>
              <a:rPr kumimoji="1" lang="ja-JP" altLang="en-US" sz="1100" b="1" dirty="0">
                <a:latin typeface="Yu Gothic UI" panose="020B0500000000000000" pitchFamily="50" charset="-128"/>
                <a:ea typeface="Yu Gothic UI" panose="020B0500000000000000" pitchFamily="50" charset="-128"/>
              </a:rPr>
              <a:t>：</a:t>
            </a:r>
            <a:r>
              <a:rPr kumimoji="1" lang="en-US" altLang="ja-JP" sz="1100" dirty="0">
                <a:latin typeface="Yu Gothic UI" panose="020B0500000000000000" pitchFamily="50" charset="-128"/>
                <a:ea typeface="Yu Gothic UI" panose="020B0500000000000000" pitchFamily="50" charset="-128"/>
                <a:hlinkClick r:id="rId2"/>
              </a:rPr>
              <a:t>https://www.nenkin.go.jp/denshibenri/denshishinsei/download.html</a:t>
            </a:r>
            <a:endParaRPr kumimoji="1" lang="en-US" altLang="ja-JP" sz="1200" dirty="0">
              <a:latin typeface="BIZ UDP明朝 Medium" panose="02020500000000000000" pitchFamily="18" charset="-128"/>
              <a:ea typeface="BIZ UDP明朝 Medium" panose="02020500000000000000" pitchFamily="18" charset="-128"/>
            </a:endParaRPr>
          </a:p>
          <a:p>
            <a:endParaRPr kumimoji="1" lang="en-US" altLang="ja-JP" sz="500" dirty="0">
              <a:latin typeface="BIZ UDP明朝 Medium" panose="02020500000000000000" pitchFamily="18" charset="-128"/>
              <a:ea typeface="BIZ UDP明朝 Medium" panose="02020500000000000000" pitchFamily="18" charset="-128"/>
            </a:endParaRPr>
          </a:p>
          <a:p>
            <a:r>
              <a:rPr kumimoji="1" lang="en-US" altLang="ja-JP" sz="1050" dirty="0">
                <a:latin typeface="BIZ UDP明朝 Medium" panose="02020500000000000000" pitchFamily="18" charset="-128"/>
                <a:ea typeface="BIZ UDP明朝 Medium" panose="02020500000000000000" pitchFamily="18" charset="-128"/>
              </a:rPr>
              <a:t>  ※</a:t>
            </a:r>
            <a:r>
              <a:rPr kumimoji="1" lang="ja-JP" altLang="en-US" sz="1050" dirty="0">
                <a:solidFill>
                  <a:srgbClr val="C00000"/>
                </a:solidFill>
                <a:latin typeface="BIZ UDP明朝 Medium" panose="02020500000000000000" pitchFamily="18" charset="-128"/>
                <a:ea typeface="BIZ UDP明朝 Medium" panose="02020500000000000000" pitchFamily="18" charset="-128"/>
              </a:rPr>
              <a:t>「被扶養者異動届」</a:t>
            </a:r>
            <a:r>
              <a:rPr kumimoji="1" lang="ja-JP" altLang="en-US" sz="1050" dirty="0">
                <a:latin typeface="BIZ UDP明朝 Medium" panose="02020500000000000000" pitchFamily="18" charset="-128"/>
                <a:ea typeface="BIZ UDP明朝 Medium" panose="02020500000000000000" pitchFamily="18" charset="-128"/>
              </a:rPr>
              <a:t>のみ令和８年５月現在準備中の為、ご用意がありません。</a:t>
            </a:r>
            <a:endParaRPr kumimoji="1" lang="en-US" altLang="ja-JP" sz="1050" dirty="0">
              <a:latin typeface="BIZ UDP明朝 Medium" panose="02020500000000000000" pitchFamily="18" charset="-128"/>
              <a:ea typeface="BIZ UDP明朝 Medium" panose="02020500000000000000" pitchFamily="18" charset="-128"/>
            </a:endParaRPr>
          </a:p>
          <a:p>
            <a:r>
              <a:rPr kumimoji="1" lang="ja-JP" altLang="en-US" sz="1050" dirty="0">
                <a:latin typeface="BIZ UDP明朝 Medium" panose="02020500000000000000" pitchFamily="18" charset="-128"/>
                <a:ea typeface="BIZ UDP明朝 Medium" panose="02020500000000000000" pitchFamily="18" charset="-128"/>
              </a:rPr>
              <a:t>　　  従来同様、</a:t>
            </a:r>
            <a:r>
              <a:rPr kumimoji="1" lang="en-US" altLang="ja-JP" sz="1050" dirty="0">
                <a:latin typeface="BIZ UDP明朝 Medium" panose="02020500000000000000" pitchFamily="18" charset="-128"/>
                <a:ea typeface="BIZ UDP明朝 Medium" panose="02020500000000000000" pitchFamily="18" charset="-128"/>
              </a:rPr>
              <a:t>PDF</a:t>
            </a:r>
            <a:r>
              <a:rPr kumimoji="1" lang="ja-JP" altLang="en-US" sz="1050" dirty="0">
                <a:latin typeface="BIZ UDP明朝 Medium" panose="02020500000000000000" pitchFamily="18" charset="-128"/>
                <a:ea typeface="BIZ UDP明朝 Medium" panose="02020500000000000000" pitchFamily="18" charset="-128"/>
              </a:rPr>
              <a:t>ファイル等で</a:t>
            </a:r>
            <a:r>
              <a:rPr kumimoji="1" lang="ja-JP" altLang="en-US" sz="1050" dirty="0">
                <a:solidFill>
                  <a:schemeClr val="bg1"/>
                </a:solidFill>
                <a:highlight>
                  <a:srgbClr val="800080"/>
                </a:highlight>
                <a:latin typeface="BIZ UDP明朝 Medium" panose="02020500000000000000" pitchFamily="18" charset="-128"/>
                <a:ea typeface="BIZ UDP明朝 Medium" panose="02020500000000000000" pitchFamily="18" charset="-128"/>
              </a:rPr>
              <a:t>「ファイル共有アップロード」</a:t>
            </a:r>
            <a:r>
              <a:rPr kumimoji="1" lang="ja-JP" altLang="en-US" sz="1050" dirty="0">
                <a:latin typeface="BIZ UDP明朝 Medium" panose="02020500000000000000" pitchFamily="18" charset="-128"/>
                <a:ea typeface="BIZ UDP明朝 Medium" panose="02020500000000000000" pitchFamily="18" charset="-128"/>
              </a:rPr>
              <a:t>から申請いただきますようお願いします。</a:t>
            </a:r>
            <a:endParaRPr kumimoji="1" lang="en-US" altLang="ja-JP" sz="1050" dirty="0">
              <a:latin typeface="BIZ UDP明朝 Medium" panose="02020500000000000000" pitchFamily="18" charset="-128"/>
              <a:ea typeface="BIZ UDP明朝 Medium" panose="02020500000000000000" pitchFamily="18" charset="-128"/>
            </a:endParaRPr>
          </a:p>
          <a:p>
            <a:endParaRPr kumimoji="1" lang="en-US" altLang="ja-JP" sz="1400" dirty="0">
              <a:latin typeface="BIZ UDP明朝 Medium" panose="02020500000000000000" pitchFamily="18" charset="-128"/>
              <a:ea typeface="BIZ UDP明朝 Medium" panose="02020500000000000000" pitchFamily="18" charset="-128"/>
            </a:endParaRPr>
          </a:p>
          <a:p>
            <a:pPr>
              <a:lnSpc>
                <a:spcPct val="150000"/>
              </a:lnSpc>
            </a:pPr>
            <a:r>
              <a:rPr kumimoji="1" lang="ja-JP" altLang="en-US" sz="1400" b="1" dirty="0">
                <a:solidFill>
                  <a:srgbClr val="0070C0"/>
                </a:solidFill>
                <a:latin typeface="BIZ UDPゴシック" panose="020B0400000000000000" pitchFamily="50" charset="-128"/>
                <a:ea typeface="BIZ UDPゴシック" panose="020B0400000000000000" pitchFamily="50" charset="-128"/>
              </a:rPr>
              <a:t>③お使いの給与計算システム等から出力できる場合がございます</a:t>
            </a:r>
            <a:endParaRPr kumimoji="1" lang="en-US" altLang="ja-JP" sz="1400" b="1" dirty="0">
              <a:solidFill>
                <a:srgbClr val="0070C0"/>
              </a:solidFill>
              <a:latin typeface="BIZ UDPゴシック" panose="020B0400000000000000" pitchFamily="50" charset="-128"/>
              <a:ea typeface="BIZ UDPゴシック" panose="020B0400000000000000" pitchFamily="50" charset="-128"/>
            </a:endParaRPr>
          </a:p>
          <a:p>
            <a:r>
              <a:rPr kumimoji="1" lang="ja-JP" altLang="en-US" sz="1200" dirty="0">
                <a:latin typeface="BIZ UDP明朝 Medium" panose="02020500000000000000" pitchFamily="18" charset="-128"/>
                <a:ea typeface="BIZ UDP明朝 Medium" panose="02020500000000000000" pitchFamily="18" charset="-128"/>
              </a:rPr>
              <a:t>　</a:t>
            </a:r>
            <a:r>
              <a:rPr kumimoji="1" lang="en-US" altLang="ja-JP" sz="1200" dirty="0">
                <a:latin typeface="BIZ UDP明朝 Medium" panose="02020500000000000000" pitchFamily="18" charset="-128"/>
                <a:ea typeface="BIZ UDP明朝 Medium" panose="02020500000000000000" pitchFamily="18" charset="-128"/>
              </a:rPr>
              <a:t>※</a:t>
            </a:r>
            <a:r>
              <a:rPr kumimoji="1" lang="ja-JP" altLang="en-US" sz="1200" dirty="0">
                <a:latin typeface="BIZ UDP明朝 Medium" panose="02020500000000000000" pitchFamily="18" charset="-128"/>
                <a:ea typeface="BIZ UDP明朝 Medium" panose="02020500000000000000" pitchFamily="18" charset="-128"/>
              </a:rPr>
              <a:t>お使いの給与システムのシステムベンダーにご確認ください。</a:t>
            </a:r>
            <a:endParaRPr kumimoji="1" lang="en-US" altLang="ja-JP" sz="1200" dirty="0">
              <a:latin typeface="BIZ UDP明朝 Medium" panose="02020500000000000000" pitchFamily="18" charset="-128"/>
              <a:ea typeface="BIZ UDP明朝 Medium" panose="02020500000000000000" pitchFamily="18" charset="-128"/>
            </a:endParaRPr>
          </a:p>
          <a:p>
            <a:endParaRPr kumimoji="1" lang="en-US" altLang="ja-JP" sz="1200" dirty="0">
              <a:latin typeface="BIZ UDP明朝 Medium" panose="02020500000000000000" pitchFamily="18" charset="-128"/>
              <a:ea typeface="BIZ UDP明朝 Medium" panose="02020500000000000000" pitchFamily="18" charset="-128"/>
            </a:endParaRPr>
          </a:p>
          <a:p>
            <a:r>
              <a:rPr kumimoji="1" lang="ja-JP" altLang="en-US" sz="1100" dirty="0">
                <a:latin typeface="BIZ UDP明朝 Medium" panose="02020500000000000000" pitchFamily="18" charset="-128"/>
                <a:ea typeface="BIZ UDP明朝 Medium" panose="02020500000000000000" pitchFamily="18" charset="-128"/>
              </a:rPr>
              <a:t>≪参考：電子媒体届出書の形式≫</a:t>
            </a:r>
            <a:endParaRPr kumimoji="1" lang="en-US" altLang="ja-JP" sz="1100" dirty="0">
              <a:latin typeface="BIZ UDP明朝 Medium" panose="02020500000000000000" pitchFamily="18" charset="-128"/>
              <a:ea typeface="BIZ UDP明朝 Medium" panose="02020500000000000000" pitchFamily="18" charset="-128"/>
            </a:endParaRPr>
          </a:p>
          <a:p>
            <a:r>
              <a:rPr kumimoji="1" lang="ja-JP" altLang="en-US" sz="1050" dirty="0">
                <a:latin typeface="BIZ UDP明朝 Medium" panose="02020500000000000000" pitchFamily="18" charset="-128"/>
                <a:ea typeface="BIZ UDP明朝 Medium" panose="02020500000000000000" pitchFamily="18" charset="-128"/>
              </a:rPr>
              <a:t>　「電子媒体届出書作成仕様書（第</a:t>
            </a:r>
            <a:r>
              <a:rPr kumimoji="1" lang="en-US" altLang="ja-JP" sz="1050" dirty="0">
                <a:latin typeface="BIZ UDP明朝 Medium" panose="02020500000000000000" pitchFamily="18" charset="-128"/>
                <a:ea typeface="BIZ UDP明朝 Medium" panose="02020500000000000000" pitchFamily="18" charset="-128"/>
              </a:rPr>
              <a:t>9.0</a:t>
            </a:r>
            <a:r>
              <a:rPr kumimoji="1" lang="ja-JP" altLang="en-US" sz="1050" dirty="0">
                <a:latin typeface="BIZ UDP明朝 Medium" panose="02020500000000000000" pitchFamily="18" charset="-128"/>
                <a:ea typeface="BIZ UDP明朝 Medium" panose="02020500000000000000" pitchFamily="18" charset="-128"/>
              </a:rPr>
              <a:t>版）」以降のレイアウトで作成してください。</a:t>
            </a:r>
            <a:endParaRPr kumimoji="1" lang="en-US" altLang="ja-JP" sz="1050" dirty="0">
              <a:latin typeface="BIZ UDP明朝 Medium" panose="02020500000000000000" pitchFamily="18" charset="-128"/>
              <a:ea typeface="BIZ UDP明朝 Medium" panose="02020500000000000000" pitchFamily="18" charset="-128"/>
            </a:endParaRPr>
          </a:p>
          <a:p>
            <a:r>
              <a:rPr kumimoji="1" lang="ja-JP" altLang="en-US" sz="1050" dirty="0">
                <a:latin typeface="BIZ UDP明朝 Medium" panose="02020500000000000000" pitchFamily="18" charset="-128"/>
                <a:ea typeface="BIZ UDP明朝 Medium" panose="02020500000000000000" pitchFamily="18" charset="-128"/>
              </a:rPr>
              <a:t>　「電子媒体届出書作成仕様書（第</a:t>
            </a:r>
            <a:r>
              <a:rPr kumimoji="1" lang="en-US" altLang="ja-JP" sz="1050" dirty="0">
                <a:latin typeface="BIZ UDP明朝 Medium" panose="02020500000000000000" pitchFamily="18" charset="-128"/>
                <a:ea typeface="BIZ UDP明朝 Medium" panose="02020500000000000000" pitchFamily="18" charset="-128"/>
              </a:rPr>
              <a:t>8.0</a:t>
            </a:r>
            <a:r>
              <a:rPr kumimoji="1" lang="ja-JP" altLang="en-US" sz="1050" dirty="0">
                <a:latin typeface="BIZ UDP明朝 Medium" panose="02020500000000000000" pitchFamily="18" charset="-128"/>
                <a:ea typeface="BIZ UDP明朝 Medium" panose="02020500000000000000" pitchFamily="18" charset="-128"/>
              </a:rPr>
              <a:t>版）」以前のレイアウトは使用できませんのでご注意ください。</a:t>
            </a:r>
            <a:endParaRPr kumimoji="1" lang="en-US" altLang="ja-JP" sz="1050" dirty="0">
              <a:latin typeface="BIZ UDP明朝 Medium" panose="02020500000000000000" pitchFamily="18" charset="-128"/>
              <a:ea typeface="BIZ UDP明朝 Medium" panose="02020500000000000000" pitchFamily="18" charset="-128"/>
            </a:endParaRPr>
          </a:p>
          <a:p>
            <a:endParaRPr kumimoji="1" lang="en-US" altLang="ja-JP" sz="1100" dirty="0">
              <a:latin typeface="BIZ UDP明朝 Medium" panose="02020500000000000000" pitchFamily="18" charset="-128"/>
              <a:ea typeface="BIZ UDP明朝 Medium" panose="02020500000000000000" pitchFamily="18" charset="-128"/>
            </a:endParaRPr>
          </a:p>
        </p:txBody>
      </p:sp>
      <p:pic>
        <p:nvPicPr>
          <p:cNvPr id="14" name="図 13">
            <a:extLst>
              <a:ext uri="{FF2B5EF4-FFF2-40B4-BE49-F238E27FC236}">
                <a16:creationId xmlns:a16="http://schemas.microsoft.com/office/drawing/2014/main" id="{A6DC4349-2167-4CD9-A3C0-E8FA714FC61B}"/>
              </a:ext>
            </a:extLst>
          </p:cNvPr>
          <p:cNvPicPr>
            <a:picLocks noChangeAspect="1"/>
          </p:cNvPicPr>
          <p:nvPr/>
        </p:nvPicPr>
        <p:blipFill>
          <a:blip r:embed="rId3"/>
          <a:srcRect l="5009" t="19981" r="2711" b="26071"/>
          <a:stretch>
            <a:fillRect/>
          </a:stretch>
        </p:blipFill>
        <p:spPr>
          <a:xfrm>
            <a:off x="7365209" y="2664062"/>
            <a:ext cx="6037973" cy="2502215"/>
          </a:xfrm>
          <a:prstGeom prst="rect">
            <a:avLst/>
          </a:prstGeom>
        </p:spPr>
      </p:pic>
      <p:sp>
        <p:nvSpPr>
          <p:cNvPr id="23" name="テキスト ボックス 22">
            <a:extLst>
              <a:ext uri="{FF2B5EF4-FFF2-40B4-BE49-F238E27FC236}">
                <a16:creationId xmlns:a16="http://schemas.microsoft.com/office/drawing/2014/main" id="{3B49B68F-E6FF-9FE3-BD40-1FBB49B76448}"/>
              </a:ext>
            </a:extLst>
          </p:cNvPr>
          <p:cNvSpPr txBox="1"/>
          <p:nvPr/>
        </p:nvSpPr>
        <p:spPr>
          <a:xfrm>
            <a:off x="70733" y="295728"/>
            <a:ext cx="4544834" cy="668966"/>
          </a:xfrm>
          <a:prstGeom prst="rect">
            <a:avLst/>
          </a:prstGeom>
          <a:noFill/>
        </p:spPr>
        <p:txBody>
          <a:bodyPr wrap="none" rtlCol="0">
            <a:spAutoFit/>
          </a:bodyPr>
          <a:lstStyle/>
          <a:p>
            <a:pPr>
              <a:lnSpc>
                <a:spcPct val="150000"/>
              </a:lnSpc>
            </a:pPr>
            <a:r>
              <a:rPr lang="ja-JP" altLang="en-US" sz="2000" b="1" dirty="0">
                <a:latin typeface="BIZ UD明朝 Medium" panose="02020500000000000000" pitchFamily="17" charset="-128"/>
                <a:ea typeface="BIZ UD明朝 Medium" panose="02020500000000000000" pitchFamily="17" charset="-128"/>
              </a:rPr>
              <a:t>　≪アップロードファイルについて≫</a:t>
            </a:r>
          </a:p>
          <a:p>
            <a:pPr>
              <a:lnSpc>
                <a:spcPct val="150000"/>
              </a:lnSpc>
            </a:pPr>
            <a:r>
              <a:rPr lang="ja-JP" altLang="en-US" sz="600" b="1" dirty="0">
                <a:latin typeface="BIZ UDゴシック" panose="020B0400000000000000" pitchFamily="49" charset="-128"/>
                <a:ea typeface="BIZ UDゴシック" panose="020B0400000000000000" pitchFamily="49" charset="-128"/>
              </a:rPr>
              <a:t>　</a:t>
            </a:r>
            <a:endParaRPr lang="en-US" altLang="ja-JP" sz="600" b="1" dirty="0">
              <a:latin typeface="BIZ UDゴシック" panose="020B0400000000000000" pitchFamily="49" charset="-128"/>
              <a:ea typeface="BIZ UDゴシック" panose="020B0400000000000000" pitchFamily="49" charset="-128"/>
            </a:endParaRPr>
          </a:p>
        </p:txBody>
      </p:sp>
      <p:graphicFrame>
        <p:nvGraphicFramePr>
          <p:cNvPr id="24" name="表 23">
            <a:extLst>
              <a:ext uri="{FF2B5EF4-FFF2-40B4-BE49-F238E27FC236}">
                <a16:creationId xmlns:a16="http://schemas.microsoft.com/office/drawing/2014/main" id="{B3E89A83-031D-60FA-E976-DD0BFCDA2E96}"/>
              </a:ext>
            </a:extLst>
          </p:cNvPr>
          <p:cNvGraphicFramePr>
            <a:graphicFrameLocks noGrp="1"/>
          </p:cNvGraphicFramePr>
          <p:nvPr>
            <p:extLst>
              <p:ext uri="{D42A27DB-BD31-4B8C-83A1-F6EECF244321}">
                <p14:modId xmlns:p14="http://schemas.microsoft.com/office/powerpoint/2010/main" val="1998707098"/>
              </p:ext>
            </p:extLst>
          </p:nvPr>
        </p:nvGraphicFramePr>
        <p:xfrm>
          <a:off x="418803" y="843324"/>
          <a:ext cx="6152586" cy="2936074"/>
        </p:xfrm>
        <a:graphic>
          <a:graphicData uri="http://schemas.openxmlformats.org/drawingml/2006/table">
            <a:tbl>
              <a:tblPr firstRow="1" bandRow="1">
                <a:tableStyleId>{9DCAF9ED-07DC-4A11-8D7F-57B35C25682E}</a:tableStyleId>
              </a:tblPr>
              <a:tblGrid>
                <a:gridCol w="1136448">
                  <a:extLst>
                    <a:ext uri="{9D8B030D-6E8A-4147-A177-3AD203B41FA5}">
                      <a16:colId xmlns:a16="http://schemas.microsoft.com/office/drawing/2014/main" val="3098713690"/>
                    </a:ext>
                  </a:extLst>
                </a:gridCol>
                <a:gridCol w="1658212">
                  <a:extLst>
                    <a:ext uri="{9D8B030D-6E8A-4147-A177-3AD203B41FA5}">
                      <a16:colId xmlns:a16="http://schemas.microsoft.com/office/drawing/2014/main" val="3329973072"/>
                    </a:ext>
                  </a:extLst>
                </a:gridCol>
                <a:gridCol w="3357926">
                  <a:extLst>
                    <a:ext uri="{9D8B030D-6E8A-4147-A177-3AD203B41FA5}">
                      <a16:colId xmlns:a16="http://schemas.microsoft.com/office/drawing/2014/main" val="2744940068"/>
                    </a:ext>
                  </a:extLst>
                </a:gridCol>
              </a:tblGrid>
              <a:tr h="271276">
                <a:tc>
                  <a:txBody>
                    <a:bodyPr/>
                    <a:lstStyle/>
                    <a:p>
                      <a:r>
                        <a:rPr kumimoji="1" lang="ja-JP" altLang="en-US" sz="1300" dirty="0">
                          <a:latin typeface="BIZ UDPゴシック" panose="020B0400000000000000" pitchFamily="50" charset="-128"/>
                          <a:ea typeface="BIZ UDPゴシック" panose="020B0400000000000000" pitchFamily="50" charset="-128"/>
                        </a:rPr>
                        <a:t>添付項目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300" dirty="0"/>
                        <a:t>ファイル名</a:t>
                      </a:r>
                      <a:endParaRPr kumimoji="1" lang="ja-JP" altLang="en-US" sz="13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300" dirty="0"/>
                        <a:t>説明</a:t>
                      </a:r>
                      <a:endParaRPr kumimoji="1" lang="ja-JP" altLang="en-US" sz="13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1692920"/>
                  </a:ext>
                </a:extLst>
              </a:tr>
              <a:tr h="1342104">
                <a:tc>
                  <a:txBody>
                    <a:bodyPr/>
                    <a:lstStyle/>
                    <a:p>
                      <a:r>
                        <a:rPr kumimoji="1" lang="ja-JP" altLang="en-US" sz="1200" dirty="0">
                          <a:latin typeface="BIZ UDPゴシック" panose="020B0400000000000000" pitchFamily="50" charset="-128"/>
                          <a:ea typeface="BIZ UDPゴシック" panose="020B0400000000000000" pitchFamily="50" charset="-128"/>
                        </a:rPr>
                        <a:t>電子媒体届書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200" dirty="0">
                          <a:latin typeface="Yu Gothic UI" panose="020B0500000000000000" pitchFamily="50" charset="-128"/>
                          <a:ea typeface="Yu Gothic UI" panose="020B0500000000000000" pitchFamily="50" charset="-128"/>
                        </a:rPr>
                        <a:t>KPFD0006.csv</a:t>
                      </a:r>
                    </a:p>
                    <a:p>
                      <a:r>
                        <a:rPr kumimoji="1" lang="en-US" altLang="ja-JP" sz="1200" dirty="0">
                          <a:latin typeface="Yu Gothic UI" panose="020B0500000000000000" pitchFamily="50" charset="-128"/>
                          <a:ea typeface="Yu Gothic UI" panose="020B0500000000000000" pitchFamily="50" charset="-128"/>
                        </a:rPr>
                        <a:t>KPFD0006.txt</a:t>
                      </a:r>
                    </a:p>
                    <a:p>
                      <a:r>
                        <a:rPr kumimoji="1" lang="ja-JP" altLang="en-US" sz="1200" dirty="0">
                          <a:latin typeface="Yu Gothic UI" panose="020B0500000000000000" pitchFamily="50" charset="-128"/>
                          <a:ea typeface="Yu Gothic UI" panose="020B0500000000000000" pitchFamily="50" charset="-128"/>
                        </a:rPr>
                        <a:t>↓↓</a:t>
                      </a:r>
                      <a:endParaRPr kumimoji="1" lang="en-US" altLang="ja-JP" sz="1200" dirty="0">
                        <a:latin typeface="Yu Gothic UI" panose="020B0500000000000000" pitchFamily="50" charset="-128"/>
                        <a:ea typeface="Yu Gothic UI" panose="020B0500000000000000" pitchFamily="50" charset="-128"/>
                      </a:endParaRPr>
                    </a:p>
                    <a:p>
                      <a:r>
                        <a:rPr kumimoji="1" lang="ja-JP" altLang="en-US" sz="1050" b="0" dirty="0">
                          <a:latin typeface="BIZ UDPゴシック" panose="020B0400000000000000" pitchFamily="50" charset="-128"/>
                          <a:ea typeface="BIZ UDPゴシック" panose="020B0400000000000000" pitchFamily="50" charset="-128"/>
                        </a:rPr>
                        <a:t>≪暗号化後≫</a:t>
                      </a:r>
                      <a:endParaRPr kumimoji="1" lang="en-US" altLang="ja-JP" sz="1050" b="0" dirty="0">
                        <a:latin typeface="BIZ UDPゴシック" panose="020B0400000000000000" pitchFamily="50" charset="-128"/>
                        <a:ea typeface="BIZ UDPゴシック" panose="020B0400000000000000" pitchFamily="50" charset="-128"/>
                      </a:endParaRPr>
                    </a:p>
                    <a:p>
                      <a:r>
                        <a:rPr kumimoji="1" lang="en-US" altLang="ja-JP" sz="1200" dirty="0">
                          <a:latin typeface="Yu Gothic UI" panose="020B0500000000000000" pitchFamily="50" charset="-128"/>
                          <a:ea typeface="Yu Gothic UI" panose="020B0500000000000000" pitchFamily="50" charset="-128"/>
                        </a:rPr>
                        <a:t>KPFD0006.csv.$uenc</a:t>
                      </a:r>
                    </a:p>
                    <a:p>
                      <a:r>
                        <a:rPr kumimoji="1" lang="en-US" altLang="ja-JP" sz="1200" dirty="0">
                          <a:latin typeface="Yu Gothic UI" panose="020B0500000000000000" pitchFamily="50" charset="-128"/>
                          <a:ea typeface="Yu Gothic UI" panose="020B0500000000000000" pitchFamily="50" charset="-128"/>
                        </a:rPr>
                        <a:t>KPFD0006.txt.$uenc</a:t>
                      </a:r>
                    </a:p>
                    <a:p>
                      <a:endParaRPr kumimoji="1" lang="ja-JP" altLang="en-US"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dirty="0">
                          <a:latin typeface="BIZ UDPゴシック" panose="020B0400000000000000" pitchFamily="50" charset="-128"/>
                          <a:ea typeface="BIZ UDPゴシック" panose="020B0400000000000000" pitchFamily="50" charset="-128"/>
                        </a:rPr>
                        <a:t>電子媒体届書のファイルです。</a:t>
                      </a:r>
                      <a:endParaRPr kumimoji="1" lang="en-US" altLang="ja-JP" sz="1100" dirty="0">
                        <a:latin typeface="BIZ UDPゴシック" panose="020B0400000000000000" pitchFamily="50" charset="-128"/>
                        <a:ea typeface="BIZ UDPゴシック" panose="020B0400000000000000" pitchFamily="50" charset="-128"/>
                      </a:endParaRPr>
                    </a:p>
                    <a:p>
                      <a:endParaRPr kumimoji="1" lang="en-US" altLang="ja-JP" sz="1100" dirty="0">
                        <a:latin typeface="BIZ UDPゴシック" panose="020B0400000000000000" pitchFamily="50" charset="-128"/>
                        <a:ea typeface="BIZ UDPゴシック" panose="020B0400000000000000" pitchFamily="50" charset="-128"/>
                      </a:endParaRPr>
                    </a:p>
                    <a:p>
                      <a:endParaRPr kumimoji="1" lang="en-US" altLang="ja-JP" sz="1100" dirty="0">
                        <a:latin typeface="BIZ UDPゴシック" panose="020B0400000000000000" pitchFamily="50" charset="-128"/>
                        <a:ea typeface="BIZ UDPゴシック" panose="020B0400000000000000" pitchFamily="50" charset="-128"/>
                      </a:endParaRPr>
                    </a:p>
                    <a:p>
                      <a:r>
                        <a:rPr kumimoji="1" lang="ja-JP" altLang="en-US" sz="1100" b="1" dirty="0">
                          <a:solidFill>
                            <a:srgbClr val="FF0000"/>
                          </a:solidFill>
                          <a:latin typeface="BIZ UDPゴシック" panose="020B0400000000000000" pitchFamily="50" charset="-128"/>
                          <a:ea typeface="BIZ UDPゴシック" panose="020B0400000000000000" pitchFamily="50" charset="-128"/>
                        </a:rPr>
                        <a:t>≪重要≫</a:t>
                      </a:r>
                      <a:endParaRPr kumimoji="1" lang="en-US" altLang="ja-JP" sz="1100" b="1"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アップロード前に、</a:t>
                      </a:r>
                      <a:r>
                        <a:rPr kumimoji="1" lang="ja-JP" altLang="en-US" sz="1100" b="1" dirty="0">
                          <a:latin typeface="BIZ UDPゴシック" panose="020B0400000000000000" pitchFamily="50" charset="-128"/>
                          <a:ea typeface="BIZ UDPゴシック" panose="020B0400000000000000" pitchFamily="50" charset="-128"/>
                        </a:rPr>
                        <a:t>指定の暗号化ツール</a:t>
                      </a:r>
                      <a:r>
                        <a:rPr kumimoji="1" lang="ja-JP" altLang="en-US" sz="1100" dirty="0">
                          <a:latin typeface="BIZ UDPゴシック" panose="020B0400000000000000" pitchFamily="50" charset="-128"/>
                          <a:ea typeface="BIZ UDPゴシック" panose="020B0400000000000000" pitchFamily="50" charset="-128"/>
                        </a:rPr>
                        <a:t>にて</a:t>
                      </a:r>
                      <a:endParaRPr kumimoji="1" lang="en-US" altLang="ja-JP" sz="1100" dirty="0">
                        <a:latin typeface="BIZ UDPゴシック" panose="020B0400000000000000" pitchFamily="50" charset="-128"/>
                        <a:ea typeface="BIZ UDPゴシック" panose="020B0400000000000000" pitchFamily="50" charset="-128"/>
                      </a:endParaRPr>
                    </a:p>
                    <a:p>
                      <a:r>
                        <a:rPr kumimoji="1" lang="ja-JP" altLang="en-US" sz="1100" dirty="0">
                          <a:latin typeface="BIZ UDPゴシック" panose="020B0400000000000000" pitchFamily="50" charset="-128"/>
                          <a:ea typeface="BIZ UDPゴシック" panose="020B0400000000000000" pitchFamily="50" charset="-128"/>
                        </a:rPr>
                        <a:t>ファイルの暗号化を実施していただきます。</a:t>
                      </a:r>
                      <a:endParaRPr kumimoji="1" lang="en-US" altLang="ja-JP" sz="1100" dirty="0">
                        <a:latin typeface="BIZ UDPゴシック" panose="020B0400000000000000" pitchFamily="50" charset="-128"/>
                        <a:ea typeface="BIZ UDPゴシック" panose="020B0400000000000000" pitchFamily="50" charset="-128"/>
                      </a:endParaRPr>
                    </a:p>
                    <a:p>
                      <a:r>
                        <a:rPr kumimoji="1" lang="ja-JP" altLang="en-US" sz="1100" dirty="0">
                          <a:solidFill>
                            <a:srgbClr val="0070C0"/>
                          </a:solidFill>
                          <a:latin typeface="BIZ UDPゴシック" panose="020B0400000000000000" pitchFamily="50" charset="-128"/>
                          <a:ea typeface="BIZ UDPゴシック" panose="020B0400000000000000" pitchFamily="50" charset="-128"/>
                        </a:rPr>
                        <a:t>（詳細は１０ページ参照）</a:t>
                      </a:r>
                      <a:endParaRPr kumimoji="1" lang="en-US" altLang="ja-JP" sz="1100" dirty="0">
                        <a:solidFill>
                          <a:srgbClr val="0070C0"/>
                        </a:solidFill>
                        <a:latin typeface="BIZ UDPゴシック" panose="020B0400000000000000" pitchFamily="50" charset="-128"/>
                        <a:ea typeface="BIZ UDPゴシック" panose="020B0400000000000000" pitchFamily="50" charset="-128"/>
                      </a:endParaRPr>
                    </a:p>
                    <a:p>
                      <a:endParaRPr kumimoji="1" lang="en-US" altLang="ja-JP" sz="11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7712368"/>
                  </a:ext>
                </a:extLst>
              </a:tr>
              <a:tr h="606977">
                <a:tc>
                  <a:txBody>
                    <a:bodyPr/>
                    <a:lstStyle/>
                    <a:p>
                      <a:r>
                        <a:rPr kumimoji="1" lang="ja-JP" altLang="en-US" sz="1200" dirty="0">
                          <a:latin typeface="BIZ UDPゴシック" panose="020B0400000000000000" pitchFamily="50" charset="-128"/>
                          <a:ea typeface="BIZ UDPゴシック" panose="020B0400000000000000" pitchFamily="50" charset="-128"/>
                        </a:rPr>
                        <a:t>総括表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dirty="0">
                          <a:latin typeface="Meiryo UI" panose="020B0604030504040204" pitchFamily="50" charset="-128"/>
                          <a:ea typeface="Meiryo UI" panose="020B0604030504040204" pitchFamily="50" charset="-128"/>
                        </a:rPr>
                        <a:t>総括表</a:t>
                      </a:r>
                      <a:r>
                        <a:rPr kumimoji="1" lang="en-US" altLang="ja-JP" sz="1200" dirty="0">
                          <a:latin typeface="Meiryo UI" panose="020B0604030504040204" pitchFamily="50" charset="-128"/>
                          <a:ea typeface="Meiryo UI" panose="020B0604030504040204" pitchFamily="50" charset="-128"/>
                        </a:rPr>
                        <a:t>.pdf</a:t>
                      </a:r>
                      <a:r>
                        <a:rPr kumimoji="1" lang="ja-JP" altLang="en-US" sz="1200" dirty="0">
                          <a:latin typeface="Meiryo UI" panose="020B0604030504040204" pitchFamily="50" charset="-128"/>
                          <a:ea typeface="Meiryo UI" panose="020B0604030504040204" pitchFamily="50" charset="-128"/>
                        </a:rPr>
                        <a:t>など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dirty="0">
                          <a:latin typeface="BIZ UDPゴシック" panose="020B0400000000000000" pitchFamily="50" charset="-128"/>
                          <a:ea typeface="BIZ UDPゴシック" panose="020B0400000000000000" pitchFamily="50" charset="-128"/>
                        </a:rPr>
                        <a:t>総括表の</a:t>
                      </a:r>
                      <a:r>
                        <a:rPr kumimoji="1" lang="en-US" altLang="ja-JP" sz="1100" dirty="0">
                          <a:latin typeface="BIZ UDPゴシック" panose="020B0400000000000000" pitchFamily="50" charset="-128"/>
                          <a:ea typeface="BIZ UDPゴシック" panose="020B0400000000000000" pitchFamily="50" charset="-128"/>
                        </a:rPr>
                        <a:t>PDF</a:t>
                      </a:r>
                      <a:r>
                        <a:rPr kumimoji="1" lang="ja-JP" altLang="en-US" sz="1100" dirty="0">
                          <a:latin typeface="BIZ UDPゴシック" panose="020B0400000000000000" pitchFamily="50" charset="-128"/>
                          <a:ea typeface="BIZ UDPゴシック" panose="020B0400000000000000" pitchFamily="50" charset="-128"/>
                        </a:rPr>
                        <a:t>ファイルでご用意ください。</a:t>
                      </a:r>
                      <a:endParaRPr kumimoji="1" lang="en-US" altLang="ja-JP" sz="1100" dirty="0">
                        <a:latin typeface="BIZ UDPゴシック" panose="020B0400000000000000" pitchFamily="50" charset="-128"/>
                        <a:ea typeface="BIZ UDPゴシック" panose="020B0400000000000000" pitchFamily="50" charset="-128"/>
                      </a:endParaRPr>
                    </a:p>
                    <a:p>
                      <a:r>
                        <a:rPr kumimoji="1" lang="en-US" altLang="ja-JP" sz="1100" dirty="0">
                          <a:latin typeface="BIZ UDPゴシック" panose="020B0400000000000000" pitchFamily="50" charset="-128"/>
                          <a:ea typeface="BIZ UDPゴシック" panose="020B0400000000000000" pitchFamily="50" charset="-128"/>
                        </a:rPr>
                        <a:t>PDF</a:t>
                      </a:r>
                      <a:r>
                        <a:rPr kumimoji="1" lang="ja-JP" altLang="en-US" sz="1100" dirty="0">
                          <a:latin typeface="BIZ UDPゴシック" panose="020B0400000000000000" pitchFamily="50" charset="-128"/>
                          <a:ea typeface="BIZ UDPゴシック" panose="020B0400000000000000" pitchFamily="50" charset="-128"/>
                        </a:rPr>
                        <a:t>形式のファイルのみアップロードできます。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7375896"/>
                  </a:ext>
                </a:extLst>
              </a:tr>
              <a:tr h="606977">
                <a:tc>
                  <a:txBody>
                    <a:bodyPr/>
                    <a:lstStyle/>
                    <a:p>
                      <a:r>
                        <a:rPr kumimoji="1" lang="ja-JP" altLang="en-US" sz="1200" dirty="0">
                          <a:latin typeface="BIZ UDPゴシック" panose="020B0400000000000000" pitchFamily="50" charset="-128"/>
                          <a:ea typeface="BIZ UDPゴシック" panose="020B0400000000000000" pitchFamily="50" charset="-128"/>
                        </a:rPr>
                        <a:t>電子証明書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200" dirty="0">
                          <a:latin typeface="Meiryo UI" panose="020B0604030504040204" pitchFamily="50" charset="-128"/>
                          <a:ea typeface="Meiryo UI" panose="020B0604030504040204" pitchFamily="50" charset="-128"/>
                        </a:rPr>
                        <a:t>添付不要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100" dirty="0">
                          <a:latin typeface="BIZ UDPゴシック" panose="020B0400000000000000" pitchFamily="50" charset="-128"/>
                          <a:ea typeface="BIZ UDPゴシック" panose="020B0400000000000000" pitchFamily="50" charset="-128"/>
                        </a:rPr>
                        <a:t>電子証明書の添付は不要です。</a:t>
                      </a:r>
                      <a:endParaRPr kumimoji="1" lang="en-US" altLang="ja-JP" sz="1100" dirty="0">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4310514"/>
                  </a:ext>
                </a:extLst>
              </a:tr>
            </a:tbl>
          </a:graphicData>
        </a:graphic>
      </p:graphicFrame>
      <p:sp>
        <p:nvSpPr>
          <p:cNvPr id="28" name="右大かっこ 27">
            <a:extLst>
              <a:ext uri="{FF2B5EF4-FFF2-40B4-BE49-F238E27FC236}">
                <a16:creationId xmlns:a16="http://schemas.microsoft.com/office/drawing/2014/main" id="{A60154C2-7F04-20BD-1AB8-6B43802A8683}"/>
              </a:ext>
            </a:extLst>
          </p:cNvPr>
          <p:cNvSpPr/>
          <p:nvPr/>
        </p:nvSpPr>
        <p:spPr>
          <a:xfrm>
            <a:off x="5999666" y="4333875"/>
            <a:ext cx="304800" cy="2886075"/>
          </a:xfrm>
          <a:prstGeom prst="rightBracket">
            <a:avLst>
              <a:gd name="adj" fmla="val 0"/>
            </a:avLst>
          </a:prstGeom>
          <a:ln w="44450">
            <a:solidFill>
              <a:srgbClr val="00B05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29" name="右大かっこ 28">
            <a:extLst>
              <a:ext uri="{FF2B5EF4-FFF2-40B4-BE49-F238E27FC236}">
                <a16:creationId xmlns:a16="http://schemas.microsoft.com/office/drawing/2014/main" id="{1244BB66-A11D-C01C-0E7C-F02A5F2589DE}"/>
              </a:ext>
            </a:extLst>
          </p:cNvPr>
          <p:cNvSpPr/>
          <p:nvPr/>
        </p:nvSpPr>
        <p:spPr>
          <a:xfrm>
            <a:off x="6332049" y="5622949"/>
            <a:ext cx="304800" cy="3298982"/>
          </a:xfrm>
          <a:prstGeom prst="rightBracket">
            <a:avLst>
              <a:gd name="adj" fmla="val 0"/>
            </a:avLst>
          </a:prstGeom>
          <a:ln w="44450">
            <a:solidFill>
              <a:srgbClr val="00B05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993BE655-2DDE-FFC2-8F0F-74934FADCEE1}"/>
              </a:ext>
            </a:extLst>
          </p:cNvPr>
          <p:cNvSpPr txBox="1"/>
          <p:nvPr/>
        </p:nvSpPr>
        <p:spPr>
          <a:xfrm>
            <a:off x="373551" y="8354430"/>
            <a:ext cx="5336717" cy="1077218"/>
          </a:xfrm>
          <a:prstGeom prst="rect">
            <a:avLst/>
          </a:prstGeom>
          <a:solidFill>
            <a:schemeClr val="accent3">
              <a:lumMod val="40000"/>
              <a:lumOff val="60000"/>
            </a:schemeClr>
          </a:solidFill>
          <a:ln w="38100">
            <a:solidFill>
              <a:srgbClr val="00B050"/>
            </a:solidFill>
          </a:ln>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KPFD0006.csv</a:t>
            </a:r>
            <a:r>
              <a:rPr kumimoji="1" lang="ja-JP" altLang="en-US" dirty="0">
                <a:latin typeface="BIZ UDPゴシック" panose="020B0400000000000000" pitchFamily="50" charset="-128"/>
                <a:ea typeface="BIZ UDPゴシック" panose="020B0400000000000000" pitchFamily="50" charset="-128"/>
              </a:rPr>
              <a:t>を作成後</a:t>
            </a:r>
            <a:endParaRPr kumimoji="1" lang="en-US" altLang="ja-JP" dirty="0">
              <a:latin typeface="BIZ UDPゴシック" panose="020B0400000000000000" pitchFamily="50" charset="-128"/>
              <a:ea typeface="BIZ UDPゴシック" panose="020B0400000000000000" pitchFamily="50" charset="-128"/>
            </a:endParaRPr>
          </a:p>
          <a:p>
            <a:r>
              <a:rPr kumimoji="1" lang="ja-JP" altLang="en-US" dirty="0">
                <a:latin typeface="BIZ UDPゴシック" panose="020B0400000000000000" pitchFamily="50" charset="-128"/>
                <a:ea typeface="BIZ UDPゴシック" panose="020B0400000000000000" pitchFamily="50" charset="-128"/>
              </a:rPr>
              <a:t>指定の「暗号化ツール」にてファイルの暗号化を実施</a:t>
            </a:r>
            <a:endParaRPr kumimoji="1" lang="en-US" altLang="ja-JP" dirty="0">
              <a:latin typeface="BIZ UDPゴシック" panose="020B0400000000000000" pitchFamily="50" charset="-128"/>
              <a:ea typeface="BIZ UDPゴシック" panose="020B0400000000000000" pitchFamily="50" charset="-128"/>
            </a:endParaRPr>
          </a:p>
          <a:p>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お使いのパソコンへ暗号化ツールのインストールが必要です。</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≪次のページへ≫</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p:txBody>
      </p:sp>
      <p:cxnSp>
        <p:nvCxnSpPr>
          <p:cNvPr id="32" name="直線矢印コネクタ 31">
            <a:extLst>
              <a:ext uri="{FF2B5EF4-FFF2-40B4-BE49-F238E27FC236}">
                <a16:creationId xmlns:a16="http://schemas.microsoft.com/office/drawing/2014/main" id="{2ED25B7A-E798-7413-D1DD-3C0EF09A0FB5}"/>
              </a:ext>
            </a:extLst>
          </p:cNvPr>
          <p:cNvCxnSpPr>
            <a:cxnSpLocks/>
          </p:cNvCxnSpPr>
          <p:nvPr/>
        </p:nvCxnSpPr>
        <p:spPr>
          <a:xfrm flipH="1">
            <a:off x="5791765" y="8927040"/>
            <a:ext cx="779624" cy="0"/>
          </a:xfrm>
          <a:prstGeom prst="straightConnector1">
            <a:avLst/>
          </a:prstGeom>
          <a:ln w="44450">
            <a:solidFill>
              <a:srgbClr val="00B050"/>
            </a:solidFill>
            <a:headEnd w="lg" len="lg"/>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6572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9821</TotalTime>
  <Words>3385</Words>
  <Application>Microsoft Office PowerPoint</Application>
  <PresentationFormat>A4 210 x 297 mm</PresentationFormat>
  <Paragraphs>625</Paragraphs>
  <Slides>23</Slides>
  <Notes>0</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23</vt:i4>
      </vt:variant>
    </vt:vector>
  </HeadingPairs>
  <TitlesOfParts>
    <vt:vector size="37" baseType="lpstr">
      <vt:lpstr>BIZ UDPゴシック</vt:lpstr>
      <vt:lpstr>BIZ UDP明朝 Medium</vt:lpstr>
      <vt:lpstr>BIZ UDゴシック</vt:lpstr>
      <vt:lpstr>BIZ UD明朝 Medium</vt:lpstr>
      <vt:lpstr>Meiryo UI</vt:lpstr>
      <vt:lpstr>ＭＳ Ｐゴシック</vt:lpstr>
      <vt:lpstr>UD Digi Kyokasho NK-R</vt:lpstr>
      <vt:lpstr>UD デジタル 教科書体 NK</vt:lpstr>
      <vt:lpstr>Yu Gothic UI</vt:lpstr>
      <vt:lpstr>游ゴシック</vt:lpstr>
      <vt:lpstr>Arial</vt:lpstr>
      <vt:lpstr>Calibri</vt:lpstr>
      <vt:lpstr>Times New Roman</vt:lpstr>
      <vt:lpstr>Office Theme</vt:lpstr>
      <vt:lpstr>PowerPoint プレゼンテーション</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kpc04</dc:creator>
  <cp:keywords/>
  <dc:description>generated using python-pptx</dc:description>
  <cp:lastModifiedBy>kenpo06</cp:lastModifiedBy>
  <cp:revision>164</cp:revision>
  <cp:lastPrinted>2026-05-25T03:52:22Z</cp:lastPrinted>
  <dcterms:created xsi:type="dcterms:W3CDTF">2013-01-27T09:14:16Z</dcterms:created>
  <dcterms:modified xsi:type="dcterms:W3CDTF">2026-05-26T02:59:07Z</dcterms:modified>
  <cp:category/>
</cp:coreProperties>
</file>